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notesMasterIdLst>
    <p:notesMasterId r:id="rId23"/>
  </p:notesMasterIdLst>
  <p:sldIdLst>
    <p:sldId id="287" r:id="rId2"/>
    <p:sldId id="345" r:id="rId3"/>
    <p:sldId id="327" r:id="rId4"/>
    <p:sldId id="340" r:id="rId5"/>
    <p:sldId id="328" r:id="rId6"/>
    <p:sldId id="321" r:id="rId7"/>
    <p:sldId id="329" r:id="rId8"/>
    <p:sldId id="331" r:id="rId9"/>
    <p:sldId id="330" r:id="rId10"/>
    <p:sldId id="324" r:id="rId11"/>
    <p:sldId id="342" r:id="rId12"/>
    <p:sldId id="347" r:id="rId13"/>
    <p:sldId id="348" r:id="rId14"/>
    <p:sldId id="319" r:id="rId15"/>
    <p:sldId id="320" r:id="rId16"/>
    <p:sldId id="343" r:id="rId17"/>
    <p:sldId id="322" r:id="rId18"/>
    <p:sldId id="323" r:id="rId19"/>
    <p:sldId id="349" r:id="rId20"/>
    <p:sldId id="325" r:id="rId21"/>
    <p:sldId id="307" r:id="rId22"/>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9000" autoAdjust="0"/>
    <p:restoredTop sz="94660"/>
  </p:normalViewPr>
  <p:slideViewPr>
    <p:cSldViewPr>
      <p:cViewPr varScale="1">
        <p:scale>
          <a:sx n="68" d="100"/>
          <a:sy n="68" d="100"/>
        </p:scale>
        <p:origin x="1632" y="72"/>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8E82831-FF64-4378-AD92-21F633B1B043}" type="datetimeFigureOut">
              <a:rPr lang="ar-IQ" smtClean="0"/>
              <a:t>07/10/1445</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861454C-E5C3-45E2-822C-A7A1733870D1}" type="slidenum">
              <a:rPr lang="ar-IQ" smtClean="0"/>
              <a:t>‹#›</a:t>
            </a:fld>
            <a:endParaRPr lang="ar-IQ"/>
          </a:p>
        </p:txBody>
      </p:sp>
    </p:spTree>
    <p:extLst>
      <p:ext uri="{BB962C8B-B14F-4D97-AF65-F5344CB8AC3E}">
        <p14:creationId xmlns:p14="http://schemas.microsoft.com/office/powerpoint/2010/main" val="316603349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5"/>
          </p:nvPr>
        </p:nvSpPr>
        <p:spPr/>
        <p:txBody>
          <a:bodyPr/>
          <a:lstStyle/>
          <a:p>
            <a:fld id="{8861454C-E5C3-45E2-822C-A7A1733870D1}" type="slidenum">
              <a:rPr lang="ar-IQ" smtClean="0"/>
              <a:t>11</a:t>
            </a:fld>
            <a:endParaRPr lang="ar-IQ"/>
          </a:p>
        </p:txBody>
      </p:sp>
    </p:spTree>
    <p:extLst>
      <p:ext uri="{BB962C8B-B14F-4D97-AF65-F5344CB8AC3E}">
        <p14:creationId xmlns:p14="http://schemas.microsoft.com/office/powerpoint/2010/main" val="2533844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1">
        <a:schemeClr val="bg1"/>
      </p:bgRef>
    </p:bg>
    <p:spTree>
      <p:nvGrpSpPr>
        <p:cNvPr id="1" name=""/>
        <p:cNvGrpSpPr/>
        <p:nvPr/>
      </p:nvGrpSpPr>
      <p:grpSpPr>
        <a:xfrm>
          <a:off x="0" y="0"/>
          <a:ext cx="0" cy="0"/>
          <a:chOff x="0" y="0"/>
          <a:chExt cx="0" cy="0"/>
        </a:xfrm>
      </p:grpSpPr>
      <p:sp>
        <p:nvSpPr>
          <p:cNvPr id="8" name="عنوان 7"/>
          <p:cNvSpPr>
            <a:spLocks noGrp="1"/>
          </p:cNvSpPr>
          <p:nvPr>
            <p:ph type="ctrTitle"/>
          </p:nvPr>
        </p:nvSpPr>
        <p:spPr>
          <a:xfrm>
            <a:off x="2286000" y="3124200"/>
            <a:ext cx="6172200" cy="1894362"/>
          </a:xfrm>
        </p:spPr>
        <p:txBody>
          <a:bodyPr/>
          <a:lstStyle>
            <a:lvl1pPr>
              <a:defRPr b="1"/>
            </a:lvl1pPr>
          </a:lstStyle>
          <a:p>
            <a:r>
              <a:rPr kumimoji="0" lang="ar-SA"/>
              <a:t>انقر لتحرير نمط العنوان الرئيسي</a:t>
            </a:r>
            <a:endParaRPr kumimoji="0" lang="en-US"/>
          </a:p>
        </p:txBody>
      </p:sp>
      <p:sp>
        <p:nvSpPr>
          <p:cNvPr id="9" name="عنوان فرعي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a:t>انقر لتحرير نمط العنوان الثانوي الرئيسي</a:t>
            </a:r>
            <a:endParaRPr kumimoji="0" lang="en-US"/>
          </a:p>
        </p:txBody>
      </p:sp>
      <p:sp>
        <p:nvSpPr>
          <p:cNvPr id="28" name="عنصر نائب للتاريخ 27"/>
          <p:cNvSpPr>
            <a:spLocks noGrp="1"/>
          </p:cNvSpPr>
          <p:nvPr>
            <p:ph type="dt" sz="half" idx="10"/>
          </p:nvPr>
        </p:nvSpPr>
        <p:spPr bwMode="auto">
          <a:xfrm rot="5400000">
            <a:off x="7764621" y="1174097"/>
            <a:ext cx="2286000" cy="381000"/>
          </a:xfrm>
        </p:spPr>
        <p:txBody>
          <a:bodyPr/>
          <a:lstStyle/>
          <a:p>
            <a:fld id="{1B8ABB09-4A1D-463E-8065-109CC2B7EFAA}" type="datetimeFigureOut">
              <a:rPr lang="ar-SA" smtClean="0"/>
              <a:t>07/10/1445</a:t>
            </a:fld>
            <a:endParaRPr lang="ar-SA"/>
          </a:p>
        </p:txBody>
      </p:sp>
      <p:sp>
        <p:nvSpPr>
          <p:cNvPr id="17" name="عنصر نائب للتذييل 16"/>
          <p:cNvSpPr>
            <a:spLocks noGrp="1"/>
          </p:cNvSpPr>
          <p:nvPr>
            <p:ph type="ftr" sz="quarter" idx="11"/>
          </p:nvPr>
        </p:nvSpPr>
        <p:spPr bwMode="auto">
          <a:xfrm rot="5400000">
            <a:off x="7077269" y="4181669"/>
            <a:ext cx="3657600" cy="384048"/>
          </a:xfrm>
        </p:spPr>
        <p:txBody>
          <a:bodyPr/>
          <a:lstStyle/>
          <a:p>
            <a:endParaRPr lang="ar-SA"/>
          </a:p>
        </p:txBody>
      </p:sp>
      <p:sp>
        <p:nvSpPr>
          <p:cNvPr id="10" name="مستطيل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مستطيل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مستطيل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رابط مستقيم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رابط مستقيم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رابط مستقيم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رابط مستقيم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رابط مستقيم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مستطيل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شكل بيضاوي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شكل بيضاوي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شكل بيضاوي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شكل بيضاوي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شكل بيضاوي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عنصر نائب لرقم الشريحة 28"/>
          <p:cNvSpPr>
            <a:spLocks noGrp="1"/>
          </p:cNvSpPr>
          <p:nvPr>
            <p:ph type="sldNum" sz="quarter" idx="12"/>
          </p:nvPr>
        </p:nvSpPr>
        <p:spPr bwMode="auto">
          <a:xfrm>
            <a:off x="1325544" y="4928702"/>
            <a:ext cx="609600" cy="517524"/>
          </a:xfrm>
        </p:spPr>
        <p:txBody>
          <a:bodyPr/>
          <a:lstStyle/>
          <a:p>
            <a:fld id="{0B34F065-1154-456A-91E3-76DE8E75E17B}" type="slidenum">
              <a:rPr lang="ar-SA" smtClean="0"/>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07/10/1445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9"/>
            <a:ext cx="1676400" cy="5851525"/>
          </a:xfrm>
        </p:spPr>
        <p:txBody>
          <a:bodyPr vert="eaVert"/>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07/10/1445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8" name="عنصر نائب للمحتوى 7"/>
          <p:cNvSpPr>
            <a:spLocks noGrp="1"/>
          </p:cNvSpPr>
          <p:nvPr>
            <p:ph sz="quarter" idx="1"/>
          </p:nvPr>
        </p:nvSpPr>
        <p:spPr>
          <a:xfrm>
            <a:off x="457200" y="1600200"/>
            <a:ext cx="7467600" cy="4873752"/>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7" name="عنصر نائب للتاريخ 6"/>
          <p:cNvSpPr>
            <a:spLocks noGrp="1"/>
          </p:cNvSpPr>
          <p:nvPr>
            <p:ph type="dt" sz="half" idx="14"/>
          </p:nvPr>
        </p:nvSpPr>
        <p:spPr/>
        <p:txBody>
          <a:bodyPr rtlCol="0"/>
          <a:lstStyle/>
          <a:p>
            <a:fld id="{1B8ABB09-4A1D-463E-8065-109CC2B7EFAA}" type="datetimeFigureOut">
              <a:rPr lang="ar-SA" smtClean="0"/>
              <a:t>07/10/1445</a:t>
            </a:fld>
            <a:endParaRPr lang="ar-SA"/>
          </a:p>
        </p:txBody>
      </p:sp>
      <p:sp>
        <p:nvSpPr>
          <p:cNvPr id="9" name="عنصر نائب لرقم الشريحة 8"/>
          <p:cNvSpPr>
            <a:spLocks noGrp="1"/>
          </p:cNvSpPr>
          <p:nvPr>
            <p:ph type="sldNum" sz="quarter" idx="15"/>
          </p:nvPr>
        </p:nvSpPr>
        <p:spPr/>
        <p:txBody>
          <a:bodyPr rtlCol="0"/>
          <a:lstStyle/>
          <a:p>
            <a:fld id="{0B34F065-1154-456A-91E3-76DE8E75E17B}" type="slidenum">
              <a:rPr lang="ar-SA" smtClean="0"/>
              <a:t>‹#›</a:t>
            </a:fld>
            <a:endParaRPr lang="ar-SA"/>
          </a:p>
        </p:txBody>
      </p:sp>
      <p:sp>
        <p:nvSpPr>
          <p:cNvPr id="10" name="عنصر نائب للتذييل 9"/>
          <p:cNvSpPr>
            <a:spLocks noGrp="1"/>
          </p:cNvSpPr>
          <p:nvPr>
            <p:ph type="ftr" sz="quarter" idx="16"/>
          </p:nvPr>
        </p:nvSpPr>
        <p:spPr/>
        <p:txBody>
          <a:bodyPr rtlCol="0"/>
          <a:lstStyle/>
          <a:p>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286000" y="2895600"/>
            <a:ext cx="6172200" cy="2053590"/>
          </a:xfrm>
        </p:spPr>
        <p:txBody>
          <a:bodyPr/>
          <a:lstStyle>
            <a:lvl1pPr algn="l">
              <a:buNone/>
              <a:defRPr sz="3000" b="1" cap="small" baseline="0"/>
            </a:lvl1pPr>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a:t>انقر لتحرير أنماط النص الرئيسي</a:t>
            </a:r>
          </a:p>
        </p:txBody>
      </p:sp>
      <p:sp>
        <p:nvSpPr>
          <p:cNvPr id="4" name="عنصر نائب للتاريخ 3"/>
          <p:cNvSpPr>
            <a:spLocks noGrp="1"/>
          </p:cNvSpPr>
          <p:nvPr>
            <p:ph type="dt" sz="half" idx="10"/>
          </p:nvPr>
        </p:nvSpPr>
        <p:spPr bwMode="auto">
          <a:xfrm rot="5400000">
            <a:off x="7763256" y="1170432"/>
            <a:ext cx="2286000" cy="381000"/>
          </a:xfrm>
        </p:spPr>
        <p:txBody>
          <a:bodyPr/>
          <a:lstStyle/>
          <a:p>
            <a:fld id="{1B8ABB09-4A1D-463E-8065-109CC2B7EFAA}" type="datetimeFigureOut">
              <a:rPr lang="ar-SA" smtClean="0"/>
              <a:t>07/10/1445</a:t>
            </a:fld>
            <a:endParaRPr lang="ar-SA"/>
          </a:p>
        </p:txBody>
      </p:sp>
      <p:sp>
        <p:nvSpPr>
          <p:cNvPr id="5" name="عنصر نائب للتذييل 4"/>
          <p:cNvSpPr>
            <a:spLocks noGrp="1"/>
          </p:cNvSpPr>
          <p:nvPr>
            <p:ph type="ftr" sz="quarter" idx="11"/>
          </p:nvPr>
        </p:nvSpPr>
        <p:spPr bwMode="auto">
          <a:xfrm rot="5400000">
            <a:off x="7077456" y="4178808"/>
            <a:ext cx="3657600" cy="384048"/>
          </a:xfrm>
        </p:spPr>
        <p:txBody>
          <a:bodyPr/>
          <a:lstStyle/>
          <a:p>
            <a:endParaRPr lang="ar-SA"/>
          </a:p>
        </p:txBody>
      </p:sp>
      <p:sp>
        <p:nvSpPr>
          <p:cNvPr id="9" name="مستطيل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رابط مستقيم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رابط مستقيم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رابط مستقيم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رابط مستقيم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مستطيل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شكل بيضاوي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شكل بيضاوي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شكل بيضاوي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شكل بيضاوي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شكل بيضاوي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رابط مستقيم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عنصر نائب لرقم الشريحة 5"/>
          <p:cNvSpPr>
            <a:spLocks noGrp="1"/>
          </p:cNvSpPr>
          <p:nvPr>
            <p:ph type="sldNum" sz="quarter" idx="12"/>
          </p:nvPr>
        </p:nvSpPr>
        <p:spPr bwMode="auto">
          <a:xfrm>
            <a:off x="1340616" y="4928702"/>
            <a:ext cx="609600" cy="517524"/>
          </a:xfrm>
        </p:spPr>
        <p:txBody>
          <a:bodyPr/>
          <a:lstStyle/>
          <a:p>
            <a:fld id="{0B34F065-1154-456A-91E3-76DE8E75E17B}" type="slidenum">
              <a:rPr lang="ar-SA" smtClean="0"/>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t>07/10/1445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
        <p:nvSpPr>
          <p:cNvPr id="9" name="عنصر نائب للمحتوى 8"/>
          <p:cNvSpPr>
            <a:spLocks noGrp="1"/>
          </p:cNvSpPr>
          <p:nvPr>
            <p:ph sz="quarter" idx="1"/>
          </p:nvPr>
        </p:nvSpPr>
        <p:spPr>
          <a:xfrm>
            <a:off x="457200" y="1600200"/>
            <a:ext cx="3657600" cy="45720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11" name="عنصر نائب للمحتوى 10"/>
          <p:cNvSpPr>
            <a:spLocks noGrp="1"/>
          </p:cNvSpPr>
          <p:nvPr>
            <p:ph sz="quarter" idx="2"/>
          </p:nvPr>
        </p:nvSpPr>
        <p:spPr>
          <a:xfrm>
            <a:off x="4270248" y="1600200"/>
            <a:ext cx="3657600" cy="45720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7543800" cy="1143000"/>
          </a:xfrm>
        </p:spPr>
        <p:txBody>
          <a:bodyPr anchor="b"/>
          <a:lstStyle>
            <a:lvl1pPr>
              <a:defRPr/>
            </a:lvl1pPr>
          </a:lstStyle>
          <a:p>
            <a:r>
              <a:rPr kumimoji="0" lang="ar-SA"/>
              <a:t>انقر لتحرير نمط العنوان الرئيسي</a:t>
            </a:r>
            <a:endParaRPr kumimoji="0" lang="en-US"/>
          </a:p>
        </p:txBody>
      </p:sp>
      <p:sp>
        <p:nvSpPr>
          <p:cNvPr id="7" name="عنصر نائب للتاريخ 6"/>
          <p:cNvSpPr>
            <a:spLocks noGrp="1"/>
          </p:cNvSpPr>
          <p:nvPr>
            <p:ph type="dt" sz="half" idx="10"/>
          </p:nvPr>
        </p:nvSpPr>
        <p:spPr/>
        <p:txBody>
          <a:bodyPr/>
          <a:lstStyle/>
          <a:p>
            <a:fld id="{1B8ABB09-4A1D-463E-8065-109CC2B7EFAA}" type="datetimeFigureOut">
              <a:rPr lang="ar-SA" smtClean="0"/>
              <a:t>07/10/1445</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
        <p:nvSpPr>
          <p:cNvPr id="11" name="عنصر نائب للمحتوى 10"/>
          <p:cNvSpPr>
            <a:spLocks noGrp="1"/>
          </p:cNvSpPr>
          <p:nvPr>
            <p:ph sz="quarter" idx="2"/>
          </p:nvPr>
        </p:nvSpPr>
        <p:spPr>
          <a:xfrm>
            <a:off x="457200" y="2362200"/>
            <a:ext cx="3657600" cy="38862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13" name="عنصر نائب للمحتوى 12"/>
          <p:cNvSpPr>
            <a:spLocks noGrp="1"/>
          </p:cNvSpPr>
          <p:nvPr>
            <p:ph sz="quarter" idx="4"/>
          </p:nvPr>
        </p:nvSpPr>
        <p:spPr>
          <a:xfrm>
            <a:off x="4371975" y="2362200"/>
            <a:ext cx="3657600" cy="38862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12" name="عنصر نائب للنص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a:t>انقر لتحرير أنماط النص الرئيسي</a:t>
            </a:r>
          </a:p>
        </p:txBody>
      </p:sp>
      <p:sp>
        <p:nvSpPr>
          <p:cNvPr id="14" name="عنصر نائب للنص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a:t>انقر لتحرير أنماط النص الرئيسي</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6" name="عنصر نائب للتاريخ 5"/>
          <p:cNvSpPr>
            <a:spLocks noGrp="1"/>
          </p:cNvSpPr>
          <p:nvPr>
            <p:ph type="dt" sz="half" idx="10"/>
          </p:nvPr>
        </p:nvSpPr>
        <p:spPr/>
        <p:txBody>
          <a:bodyPr rtlCol="0"/>
          <a:lstStyle/>
          <a:p>
            <a:fld id="{1B8ABB09-4A1D-463E-8065-109CC2B7EFAA}" type="datetimeFigureOut">
              <a:rPr lang="ar-SA" smtClean="0"/>
              <a:t>07/10/1445</a:t>
            </a:fld>
            <a:endParaRPr lang="ar-SA"/>
          </a:p>
        </p:txBody>
      </p:sp>
      <p:sp>
        <p:nvSpPr>
          <p:cNvPr id="7" name="عنصر نائب لرقم الشريحة 6"/>
          <p:cNvSpPr>
            <a:spLocks noGrp="1"/>
          </p:cNvSpPr>
          <p:nvPr>
            <p:ph type="sldNum" sz="quarter" idx="11"/>
          </p:nvPr>
        </p:nvSpPr>
        <p:spPr/>
        <p:txBody>
          <a:bodyPr rtlCol="0"/>
          <a:lstStyle/>
          <a:p>
            <a:fld id="{0B34F065-1154-456A-91E3-76DE8E75E17B}" type="slidenum">
              <a:rPr lang="ar-SA" smtClean="0"/>
              <a:t>‹#›</a:t>
            </a:fld>
            <a:endParaRPr lang="ar-SA"/>
          </a:p>
        </p:txBody>
      </p:sp>
      <p:sp>
        <p:nvSpPr>
          <p:cNvPr id="8" name="عنصر نائب للتذييل 7"/>
          <p:cNvSpPr>
            <a:spLocks noGrp="1"/>
          </p:cNvSpPr>
          <p:nvPr>
            <p:ph type="ftr" sz="quarter" idx="12"/>
          </p:nvPr>
        </p:nvSpPr>
        <p:spPr/>
        <p:txBody>
          <a:bodyPr rtlCol="0"/>
          <a:lstStyle/>
          <a:p>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07/10/1445</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1">
        <a:schemeClr val="bg1"/>
      </p:bgRef>
    </p:bg>
    <p:spTree>
      <p:nvGrpSpPr>
        <p:cNvPr id="1" name=""/>
        <p:cNvGrpSpPr/>
        <p:nvPr/>
      </p:nvGrpSpPr>
      <p:grpSpPr>
        <a:xfrm>
          <a:off x="0" y="0"/>
          <a:ext cx="0" cy="0"/>
          <a:chOff x="0" y="0"/>
          <a:chExt cx="0" cy="0"/>
        </a:xfrm>
      </p:grpSpPr>
      <p:sp>
        <p:nvSpPr>
          <p:cNvPr id="10" name="رابط مستقيم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عنوان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ar-SA"/>
              <a:t>انقر لتحرير نمط العنوان الرئيسي</a:t>
            </a:r>
            <a:endParaRPr kumimoji="0" lang="en-US"/>
          </a:p>
        </p:txBody>
      </p:sp>
      <p:sp>
        <p:nvSpPr>
          <p:cNvPr id="3" name="عنصر نائب للنص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ar-SA"/>
              <a:t>انقر لتحرير أنماط النص الرئيسي</a:t>
            </a:r>
          </a:p>
        </p:txBody>
      </p:sp>
      <p:sp>
        <p:nvSpPr>
          <p:cNvPr id="8" name="رابط مستقيم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رابط مستقيم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رابط مستقيم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مستطيل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رابط مستقيم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شكل بيضاوي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عنصر نائب للمحتوى 17"/>
          <p:cNvSpPr>
            <a:spLocks noGrp="1"/>
          </p:cNvSpPr>
          <p:nvPr>
            <p:ph sz="quarter" idx="1"/>
          </p:nvPr>
        </p:nvSpPr>
        <p:spPr>
          <a:xfrm>
            <a:off x="304800" y="274320"/>
            <a:ext cx="5638800" cy="6327648"/>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21" name="عنصر نائب للتاريخ 20"/>
          <p:cNvSpPr>
            <a:spLocks noGrp="1"/>
          </p:cNvSpPr>
          <p:nvPr>
            <p:ph type="dt" sz="half" idx="14"/>
          </p:nvPr>
        </p:nvSpPr>
        <p:spPr/>
        <p:txBody>
          <a:bodyPr rtlCol="0"/>
          <a:lstStyle/>
          <a:p>
            <a:fld id="{1B8ABB09-4A1D-463E-8065-109CC2B7EFAA}" type="datetimeFigureOut">
              <a:rPr lang="ar-SA" smtClean="0"/>
              <a:t>07/10/1445</a:t>
            </a:fld>
            <a:endParaRPr lang="ar-SA"/>
          </a:p>
        </p:txBody>
      </p:sp>
      <p:sp>
        <p:nvSpPr>
          <p:cNvPr id="22" name="عنصر نائب لرقم الشريحة 21"/>
          <p:cNvSpPr>
            <a:spLocks noGrp="1"/>
          </p:cNvSpPr>
          <p:nvPr>
            <p:ph type="sldNum" sz="quarter" idx="15"/>
          </p:nvPr>
        </p:nvSpPr>
        <p:spPr/>
        <p:txBody>
          <a:bodyPr rtlCol="0"/>
          <a:lstStyle/>
          <a:p>
            <a:fld id="{0B34F065-1154-456A-91E3-76DE8E75E17B}" type="slidenum">
              <a:rPr lang="ar-SA" smtClean="0"/>
              <a:t>‹#›</a:t>
            </a:fld>
            <a:endParaRPr lang="ar-SA"/>
          </a:p>
        </p:txBody>
      </p:sp>
      <p:sp>
        <p:nvSpPr>
          <p:cNvPr id="23" name="عنصر نائب للتذييل 22"/>
          <p:cNvSpPr>
            <a:spLocks noGrp="1"/>
          </p:cNvSpPr>
          <p:nvPr>
            <p:ph type="ftr" sz="quarter" idx="16"/>
          </p:nvPr>
        </p:nvSpPr>
        <p:spPr/>
        <p:txBody>
          <a:bodyPr rtlCol="0"/>
          <a:lstStyle/>
          <a:p>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رابط مستقيم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بيضاوي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عنوان 1"/>
          <p:cNvSpPr>
            <a:spLocks noGrp="1"/>
          </p:cNvSpPr>
          <p:nvPr>
            <p:ph type="title"/>
          </p:nvPr>
        </p:nvSpPr>
        <p:spPr>
          <a:xfrm rot="5400000">
            <a:off x="3350133" y="3200400"/>
            <a:ext cx="6309360" cy="457200"/>
          </a:xfrm>
        </p:spPr>
        <p:txBody>
          <a:bodyPr anchor="b"/>
          <a:lstStyle>
            <a:lvl1pPr algn="l">
              <a:buNone/>
              <a:defRPr sz="2000" b="1"/>
            </a:lvl1pPr>
          </a:lstStyle>
          <a:p>
            <a:r>
              <a:rPr kumimoji="0" lang="ar-SA"/>
              <a:t>انقر لتحرير نمط العنوان الرئيسي</a:t>
            </a:r>
            <a:endParaRPr kumimoji="0" lang="en-US"/>
          </a:p>
        </p:txBody>
      </p:sp>
      <p:sp>
        <p:nvSpPr>
          <p:cNvPr id="3" name="عنصر نائب للصورة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ar-SA"/>
              <a:t>انقر فوق الأيقونة لإضافة صورة</a:t>
            </a:r>
            <a:endParaRPr kumimoji="0" lang="en-US" dirty="0"/>
          </a:p>
        </p:txBody>
      </p:sp>
      <p:sp>
        <p:nvSpPr>
          <p:cNvPr id="4" name="عنصر نائب للنص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ar-SA"/>
              <a:t>انقر لتحرير أنماط النص الرئيسي</a:t>
            </a:r>
          </a:p>
        </p:txBody>
      </p:sp>
      <p:sp>
        <p:nvSpPr>
          <p:cNvPr id="10" name="رابط مستقيم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مستطيل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رابط مستقيم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رابط مستقيم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رابط مستقيم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عنصر نائب للتاريخ 16"/>
          <p:cNvSpPr>
            <a:spLocks noGrp="1"/>
          </p:cNvSpPr>
          <p:nvPr>
            <p:ph type="dt" sz="half" idx="10"/>
          </p:nvPr>
        </p:nvSpPr>
        <p:spPr/>
        <p:txBody>
          <a:bodyPr rtlCol="0"/>
          <a:lstStyle/>
          <a:p>
            <a:fld id="{1B8ABB09-4A1D-463E-8065-109CC2B7EFAA}" type="datetimeFigureOut">
              <a:rPr lang="ar-SA" smtClean="0"/>
              <a:t>07/10/1445</a:t>
            </a:fld>
            <a:endParaRPr lang="ar-SA"/>
          </a:p>
        </p:txBody>
      </p:sp>
      <p:sp>
        <p:nvSpPr>
          <p:cNvPr id="18" name="عنصر نائب لرقم الشريحة 17"/>
          <p:cNvSpPr>
            <a:spLocks noGrp="1"/>
          </p:cNvSpPr>
          <p:nvPr>
            <p:ph type="sldNum" sz="quarter" idx="11"/>
          </p:nvPr>
        </p:nvSpPr>
        <p:spPr/>
        <p:txBody>
          <a:bodyPr rtlCol="0"/>
          <a:lstStyle/>
          <a:p>
            <a:fld id="{0B34F065-1154-456A-91E3-76DE8E75E17B}" type="slidenum">
              <a:rPr lang="ar-SA" smtClean="0"/>
              <a:t>‹#›</a:t>
            </a:fld>
            <a:endParaRPr lang="ar-SA"/>
          </a:p>
        </p:txBody>
      </p:sp>
      <p:sp>
        <p:nvSpPr>
          <p:cNvPr id="21" name="عنصر نائب للتذييل 20"/>
          <p:cNvSpPr>
            <a:spLocks noGrp="1"/>
          </p:cNvSpPr>
          <p:nvPr>
            <p:ph type="ftr" sz="quarter" idx="12"/>
          </p:nvPr>
        </p:nvSpPr>
        <p:spPr/>
        <p:txBody>
          <a:bodyPr rtlCol="0"/>
          <a:lstStyle/>
          <a:p>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رابط مستقيم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عنصر نائب للعنوان 21"/>
          <p:cNvSpPr>
            <a:spLocks noGrp="1"/>
          </p:cNvSpPr>
          <p:nvPr>
            <p:ph type="title"/>
          </p:nvPr>
        </p:nvSpPr>
        <p:spPr>
          <a:xfrm>
            <a:off x="457200" y="274638"/>
            <a:ext cx="7467600" cy="1143000"/>
          </a:xfrm>
          <a:prstGeom prst="rect">
            <a:avLst/>
          </a:prstGeom>
        </p:spPr>
        <p:txBody>
          <a:bodyPr vert="horz" anchor="b">
            <a:normAutofit/>
          </a:bodyPr>
          <a:lstStyle/>
          <a:p>
            <a:r>
              <a:rPr kumimoji="0" lang="ar-SA"/>
              <a:t>انقر لتحرير نمط العنوان الرئيسي</a:t>
            </a:r>
            <a:endParaRPr kumimoji="0" lang="en-US"/>
          </a:p>
        </p:txBody>
      </p:sp>
      <p:sp>
        <p:nvSpPr>
          <p:cNvPr id="13" name="عنصر نائب للنص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ar-SA"/>
              <a:t>انقر لتحرير أنماط النص الرئيسي</a:t>
            </a:r>
          </a:p>
          <a:p>
            <a:pPr lvl="1" eaLnBrk="1" latinLnBrk="0" hangingPunct="1"/>
            <a:r>
              <a:rPr kumimoji="0" lang="ar-SA"/>
              <a:t>المستوى الثاني</a:t>
            </a:r>
          </a:p>
          <a:p>
            <a:pPr lvl="2" eaLnBrk="1" latinLnBrk="0" hangingPunct="1"/>
            <a:r>
              <a:rPr kumimoji="0" lang="ar-SA"/>
              <a:t>المستوى الثالث</a:t>
            </a:r>
          </a:p>
          <a:p>
            <a:pPr lvl="3" eaLnBrk="1" latinLnBrk="0" hangingPunct="1"/>
            <a:r>
              <a:rPr kumimoji="0" lang="ar-SA"/>
              <a:t>المستوى الرابع</a:t>
            </a:r>
          </a:p>
          <a:p>
            <a:pPr lvl="4" eaLnBrk="1" latinLnBrk="0" hangingPunct="1"/>
            <a:r>
              <a:rPr kumimoji="0" lang="ar-SA"/>
              <a:t>المستوى الخامس</a:t>
            </a:r>
            <a:endParaRPr kumimoji="0" lang="en-US"/>
          </a:p>
        </p:txBody>
      </p:sp>
      <p:sp>
        <p:nvSpPr>
          <p:cNvPr id="14" name="عنصر نائب للتاريخ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B8ABB09-4A1D-463E-8065-109CC2B7EFAA}" type="datetimeFigureOut">
              <a:rPr lang="ar-SA" smtClean="0"/>
              <a:t>07/10/1445</a:t>
            </a:fld>
            <a:endParaRPr lang="ar-SA"/>
          </a:p>
        </p:txBody>
      </p:sp>
      <p:sp>
        <p:nvSpPr>
          <p:cNvPr id="3" name="عنصر نائب للتذييل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ar-SA"/>
          </a:p>
        </p:txBody>
      </p:sp>
      <p:sp>
        <p:nvSpPr>
          <p:cNvPr id="7" name="رابط مستقيم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رابط مستقيم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مستطيل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رابط مستقيم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شكل بيضاوي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عنصر نائب لرقم الشريحة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secprint.sa/extortion-meaning/" TargetMode="External"/><Relationship Id="rId2" Type="http://schemas.openxmlformats.org/officeDocument/2006/relationships/hyperlink" Target="https://www.secprint.sa/blackmail-effects/" TargetMode="Externa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hyperlink" Target="https://laws.boe.gov.sa/BoeLaws/Laws/LawDetails/f42655be-79b0-4fd4-bb90-a9a700f26a3e/1"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s://www.secprint.sa/i-was-blackmailed/"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skynewsarabia.com/keyword-search?keyword=%D8%A7%D9%84%D8%B9%D8%B1%D8%A7%D9%82&amp;contentId=1655680"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gif"/><Relationship Id="rId1" Type="http://schemas.openxmlformats.org/officeDocument/2006/relationships/slideLayout" Target="../slideLayouts/slideLayout7.xml"/><Relationship Id="rId4" Type="http://schemas.openxmlformats.org/officeDocument/2006/relationships/image" Target="../media/image28.gi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2483768" y="1988840"/>
            <a:ext cx="5436604" cy="2146162"/>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1" anchor="ctr"/>
          <a:lstStyle/>
          <a:p>
            <a:pPr algn="ctr" fontAlgn="auto">
              <a:spcBef>
                <a:spcPct val="50000"/>
              </a:spcBef>
              <a:spcAft>
                <a:spcPts val="0"/>
              </a:spcAft>
              <a:defRPr/>
            </a:pPr>
            <a:r>
              <a:rPr lang="ar-IQ" sz="3600" b="1" dirty="0">
                <a:solidFill>
                  <a:schemeClr val="accent2">
                    <a:lumMod val="50000"/>
                  </a:schemeClr>
                </a:solidFill>
                <a:latin typeface="Arial" pitchFamily="34" charset="0"/>
                <a:cs typeface="Arial" pitchFamily="34" charset="0"/>
              </a:rPr>
              <a:t>الابتزاز الالكتروني</a:t>
            </a:r>
          </a:p>
          <a:p>
            <a:pPr algn="ctr" fontAlgn="auto">
              <a:spcBef>
                <a:spcPct val="50000"/>
              </a:spcBef>
              <a:spcAft>
                <a:spcPts val="0"/>
              </a:spcAft>
              <a:defRPr/>
            </a:pPr>
            <a:r>
              <a:rPr lang="ar-IQ" sz="3600" b="1" dirty="0">
                <a:solidFill>
                  <a:schemeClr val="accent2">
                    <a:lumMod val="50000"/>
                  </a:schemeClr>
                </a:solidFill>
                <a:latin typeface="Arial" pitchFamily="34" charset="0"/>
                <a:cs typeface="Arial" pitchFamily="34" charset="0"/>
              </a:rPr>
              <a:t>وآثاره النفسية والاجتماعية</a:t>
            </a:r>
            <a:endParaRPr lang="ar-SA" sz="3600" b="1" dirty="0">
              <a:solidFill>
                <a:schemeClr val="accent2">
                  <a:lumMod val="50000"/>
                </a:schemeClr>
              </a:solidFill>
              <a:latin typeface="Arial" pitchFamily="34" charset="0"/>
              <a:cs typeface="Arial" pitchFamily="34" charset="0"/>
            </a:endParaRPr>
          </a:p>
        </p:txBody>
      </p:sp>
      <p:sp>
        <p:nvSpPr>
          <p:cNvPr id="8197" name="مربع نص 4"/>
          <p:cNvSpPr txBox="1">
            <a:spLocks noChangeArrowheads="1"/>
          </p:cNvSpPr>
          <p:nvPr/>
        </p:nvSpPr>
        <p:spPr bwMode="auto">
          <a:xfrm>
            <a:off x="5568294" y="875590"/>
            <a:ext cx="28921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entury Schoolbook" pitchFamily="18" charset="0"/>
                <a:cs typeface="Arial" pitchFamily="34" charset="0"/>
              </a:defRPr>
            </a:lvl1pPr>
            <a:lvl2pPr marL="742950" indent="-285750" eaLnBrk="0" hangingPunct="0">
              <a:defRPr>
                <a:solidFill>
                  <a:schemeClr val="tx1"/>
                </a:solidFill>
                <a:latin typeface="Century Schoolbook" pitchFamily="18" charset="0"/>
                <a:cs typeface="Arial" pitchFamily="34" charset="0"/>
              </a:defRPr>
            </a:lvl2pPr>
            <a:lvl3pPr marL="1143000" indent="-228600" eaLnBrk="0" hangingPunct="0">
              <a:defRPr>
                <a:solidFill>
                  <a:schemeClr val="tx1"/>
                </a:solidFill>
                <a:latin typeface="Century Schoolbook" pitchFamily="18" charset="0"/>
                <a:cs typeface="Arial" pitchFamily="34" charset="0"/>
              </a:defRPr>
            </a:lvl3pPr>
            <a:lvl4pPr marL="1600200" indent="-228600" eaLnBrk="0" hangingPunct="0">
              <a:defRPr>
                <a:solidFill>
                  <a:schemeClr val="tx1"/>
                </a:solidFill>
                <a:latin typeface="Century Schoolbook" pitchFamily="18" charset="0"/>
                <a:cs typeface="Arial" pitchFamily="34" charset="0"/>
              </a:defRPr>
            </a:lvl4pPr>
            <a:lvl5pPr marL="2057400" indent="-228600" eaLnBrk="0" hangingPunct="0">
              <a:defRPr>
                <a:solidFill>
                  <a:schemeClr val="tx1"/>
                </a:solidFill>
                <a:latin typeface="Century Schoolbook" pitchFamily="18" charset="0"/>
                <a:cs typeface="Arial" pitchFamily="34" charset="0"/>
              </a:defRPr>
            </a:lvl5pPr>
            <a:lvl6pPr marL="2514600" indent="-228600" eaLnBrk="0" fontAlgn="base" hangingPunct="0">
              <a:spcBef>
                <a:spcPct val="0"/>
              </a:spcBef>
              <a:spcAft>
                <a:spcPct val="0"/>
              </a:spcAft>
              <a:defRPr>
                <a:solidFill>
                  <a:schemeClr val="tx1"/>
                </a:solidFill>
                <a:latin typeface="Century Schoolbook" pitchFamily="18" charset="0"/>
                <a:cs typeface="Arial" pitchFamily="34" charset="0"/>
              </a:defRPr>
            </a:lvl6pPr>
            <a:lvl7pPr marL="2971800" indent="-228600" eaLnBrk="0" fontAlgn="base" hangingPunct="0">
              <a:spcBef>
                <a:spcPct val="0"/>
              </a:spcBef>
              <a:spcAft>
                <a:spcPct val="0"/>
              </a:spcAft>
              <a:defRPr>
                <a:solidFill>
                  <a:schemeClr val="tx1"/>
                </a:solidFill>
                <a:latin typeface="Century Schoolbook" pitchFamily="18" charset="0"/>
                <a:cs typeface="Arial" pitchFamily="34" charset="0"/>
              </a:defRPr>
            </a:lvl7pPr>
            <a:lvl8pPr marL="3429000" indent="-228600" eaLnBrk="0" fontAlgn="base" hangingPunct="0">
              <a:spcBef>
                <a:spcPct val="0"/>
              </a:spcBef>
              <a:spcAft>
                <a:spcPct val="0"/>
              </a:spcAft>
              <a:defRPr>
                <a:solidFill>
                  <a:schemeClr val="tx1"/>
                </a:solidFill>
                <a:latin typeface="Century Schoolbook" pitchFamily="18" charset="0"/>
                <a:cs typeface="Arial" pitchFamily="34" charset="0"/>
              </a:defRPr>
            </a:lvl8pPr>
            <a:lvl9pPr marL="3886200" indent="-228600" eaLnBrk="0" fontAlgn="base" hangingPunct="0">
              <a:spcBef>
                <a:spcPct val="0"/>
              </a:spcBef>
              <a:spcAft>
                <a:spcPct val="0"/>
              </a:spcAft>
              <a:defRPr>
                <a:solidFill>
                  <a:schemeClr val="tx1"/>
                </a:solidFill>
                <a:latin typeface="Century Schoolbook" pitchFamily="18" charset="0"/>
                <a:cs typeface="Arial" pitchFamily="34" charset="0"/>
              </a:defRPr>
            </a:lvl9pPr>
          </a:lstStyle>
          <a:p>
            <a:pPr eaLnBrk="1" hangingPunct="1"/>
            <a:r>
              <a:rPr lang="ar-SA" sz="2400" b="1" dirty="0">
                <a:solidFill>
                  <a:srgbClr val="002060"/>
                </a:solidFill>
                <a:cs typeface="Times New Roman" pitchFamily="18" charset="0"/>
              </a:rPr>
              <a:t>جامعة البصرة</a:t>
            </a:r>
          </a:p>
          <a:p>
            <a:pPr eaLnBrk="1" hangingPunct="1"/>
            <a:r>
              <a:rPr lang="ar-SA" sz="2400" b="1" dirty="0">
                <a:solidFill>
                  <a:srgbClr val="002060"/>
                </a:solidFill>
                <a:cs typeface="Times New Roman" pitchFamily="18" charset="0"/>
              </a:rPr>
              <a:t>كلية التربية لل</a:t>
            </a:r>
            <a:r>
              <a:rPr lang="ar-IQ" sz="2400" b="1" dirty="0">
                <a:solidFill>
                  <a:srgbClr val="002060"/>
                </a:solidFill>
                <a:cs typeface="Times New Roman" pitchFamily="18" charset="0"/>
              </a:rPr>
              <a:t>علوم الانسانية</a:t>
            </a:r>
          </a:p>
        </p:txBody>
      </p:sp>
      <p:sp>
        <p:nvSpPr>
          <p:cNvPr id="2" name="مخطط انسيابي: مستند 1"/>
          <p:cNvSpPr/>
          <p:nvPr/>
        </p:nvSpPr>
        <p:spPr>
          <a:xfrm>
            <a:off x="827584" y="4869160"/>
            <a:ext cx="4896544" cy="1512168"/>
          </a:xfrm>
          <a:prstGeom prst="flowChartDocument">
            <a:avLst/>
          </a:prstGeom>
        </p:spPr>
        <p:style>
          <a:lnRef idx="3">
            <a:schemeClr val="lt1"/>
          </a:lnRef>
          <a:fillRef idx="1">
            <a:schemeClr val="accent2"/>
          </a:fillRef>
          <a:effectRef idx="1">
            <a:schemeClr val="accent2"/>
          </a:effectRef>
          <a:fontRef idx="minor">
            <a:schemeClr val="lt1"/>
          </a:fontRef>
        </p:style>
        <p:txBody>
          <a:bodyPr rtlCol="1" anchor="ctr"/>
          <a:lstStyle/>
          <a:p>
            <a:pPr algn="ctr" fontAlgn="auto">
              <a:spcBef>
                <a:spcPts val="0"/>
              </a:spcBef>
              <a:spcAft>
                <a:spcPts val="0"/>
              </a:spcAft>
              <a:defRPr/>
            </a:pPr>
            <a:r>
              <a:rPr lang="ar-SA" sz="3200" b="1" dirty="0">
                <a:solidFill>
                  <a:srgbClr val="002060"/>
                </a:solidFill>
              </a:rPr>
              <a:t>اعداد</a:t>
            </a:r>
          </a:p>
          <a:p>
            <a:pPr algn="ctr" fontAlgn="auto">
              <a:spcBef>
                <a:spcPts val="0"/>
              </a:spcBef>
              <a:spcAft>
                <a:spcPts val="0"/>
              </a:spcAft>
              <a:defRPr/>
            </a:pPr>
            <a:r>
              <a:rPr lang="ar-IQ" sz="2800" b="1" dirty="0">
                <a:solidFill>
                  <a:srgbClr val="002060"/>
                </a:solidFill>
              </a:rPr>
              <a:t>أ.</a:t>
            </a:r>
            <a:r>
              <a:rPr lang="ar-SA" sz="2800" b="1" dirty="0">
                <a:solidFill>
                  <a:srgbClr val="002060"/>
                </a:solidFill>
              </a:rPr>
              <a:t>د. أمل عبدالرزاق المنصوري</a:t>
            </a:r>
            <a:endParaRPr lang="ar-IQ" sz="2800" b="1" dirty="0">
              <a:solidFill>
                <a:srgbClr val="002060"/>
              </a:solidFill>
            </a:endParaRPr>
          </a:p>
          <a:p>
            <a:pPr algn="ctr" fontAlgn="auto">
              <a:spcBef>
                <a:spcPts val="0"/>
              </a:spcBef>
              <a:spcAft>
                <a:spcPts val="0"/>
              </a:spcAft>
              <a:defRPr/>
            </a:pPr>
            <a:endParaRPr lang="ar-IQ" dirty="0"/>
          </a:p>
        </p:txBody>
      </p:sp>
      <p:pic>
        <p:nvPicPr>
          <p:cNvPr id="8" name="صورة 7" descr="شعار كلية التربية ok 2"/>
          <p:cNvPicPr/>
          <p:nvPr/>
        </p:nvPicPr>
        <p:blipFill>
          <a:blip r:embed="rId2" cstate="print"/>
          <a:srcRect/>
          <a:stretch>
            <a:fillRect/>
          </a:stretch>
        </p:blipFill>
        <p:spPr bwMode="auto">
          <a:xfrm>
            <a:off x="4572000" y="404798"/>
            <a:ext cx="933450" cy="933450"/>
          </a:xfrm>
          <a:prstGeom prst="rect">
            <a:avLst/>
          </a:prstGeom>
          <a:noFill/>
        </p:spPr>
      </p:pic>
      <p:pic>
        <p:nvPicPr>
          <p:cNvPr id="5" name="صورة 4">
            <a:extLst>
              <a:ext uri="{FF2B5EF4-FFF2-40B4-BE49-F238E27FC236}">
                <a16:creationId xmlns:a16="http://schemas.microsoft.com/office/drawing/2014/main" id="{4CF3B7AD-92DE-4712-83EE-26754210428F}"/>
              </a:ext>
            </a:extLst>
          </p:cNvPr>
          <p:cNvPicPr>
            <a:picLocks noChangeAspect="1"/>
          </p:cNvPicPr>
          <p:nvPr/>
        </p:nvPicPr>
        <p:blipFill>
          <a:blip r:embed="rId3"/>
          <a:stretch>
            <a:fillRect/>
          </a:stretch>
        </p:blipFill>
        <p:spPr>
          <a:xfrm>
            <a:off x="422699" y="476672"/>
            <a:ext cx="1601858" cy="1512168"/>
          </a:xfrm>
          <a:prstGeom prst="rect">
            <a:avLst/>
          </a:prstGeom>
        </p:spPr>
      </p:pic>
    </p:spTree>
    <p:extLst>
      <p:ext uri="{BB962C8B-B14F-4D97-AF65-F5344CB8AC3E}">
        <p14:creationId xmlns:p14="http://schemas.microsoft.com/office/powerpoint/2010/main" val="311368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8DBD86D3-D9F4-49AD-9FCC-DBBE91CFFA88}"/>
              </a:ext>
            </a:extLst>
          </p:cNvPr>
          <p:cNvPicPr>
            <a:picLocks noChangeAspect="1"/>
          </p:cNvPicPr>
          <p:nvPr/>
        </p:nvPicPr>
        <p:blipFill>
          <a:blip r:embed="rId2"/>
          <a:stretch>
            <a:fillRect/>
          </a:stretch>
        </p:blipFill>
        <p:spPr>
          <a:xfrm>
            <a:off x="2252952" y="404664"/>
            <a:ext cx="6423504" cy="6120680"/>
          </a:xfrm>
          <a:prstGeom prst="rect">
            <a:avLst/>
          </a:prstGeom>
        </p:spPr>
      </p:pic>
      <p:pic>
        <p:nvPicPr>
          <p:cNvPr id="4" name="صورة 3">
            <a:extLst>
              <a:ext uri="{FF2B5EF4-FFF2-40B4-BE49-F238E27FC236}">
                <a16:creationId xmlns:a16="http://schemas.microsoft.com/office/drawing/2014/main" id="{0AE5F235-8B01-4AB5-9B65-D53ACDD8A553}"/>
              </a:ext>
            </a:extLst>
          </p:cNvPr>
          <p:cNvPicPr>
            <a:picLocks noChangeAspect="1"/>
          </p:cNvPicPr>
          <p:nvPr/>
        </p:nvPicPr>
        <p:blipFill>
          <a:blip r:embed="rId3"/>
          <a:stretch>
            <a:fillRect/>
          </a:stretch>
        </p:blipFill>
        <p:spPr>
          <a:xfrm>
            <a:off x="237036" y="404664"/>
            <a:ext cx="1988245" cy="2034039"/>
          </a:xfrm>
          <a:prstGeom prst="rect">
            <a:avLst/>
          </a:prstGeom>
        </p:spPr>
      </p:pic>
      <p:pic>
        <p:nvPicPr>
          <p:cNvPr id="5" name="صورة 4">
            <a:extLst>
              <a:ext uri="{FF2B5EF4-FFF2-40B4-BE49-F238E27FC236}">
                <a16:creationId xmlns:a16="http://schemas.microsoft.com/office/drawing/2014/main" id="{92BFEABC-86E6-4857-AA2F-F85AFF53BD0C}"/>
              </a:ext>
            </a:extLst>
          </p:cNvPr>
          <p:cNvPicPr>
            <a:picLocks noChangeAspect="1"/>
          </p:cNvPicPr>
          <p:nvPr/>
        </p:nvPicPr>
        <p:blipFill>
          <a:blip r:embed="rId4"/>
          <a:stretch>
            <a:fillRect/>
          </a:stretch>
        </p:blipFill>
        <p:spPr>
          <a:xfrm>
            <a:off x="202597" y="2589662"/>
            <a:ext cx="2016224" cy="16786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81886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32E1E5F1-DD8A-4428-957E-93640E65AFFA}"/>
              </a:ext>
            </a:extLst>
          </p:cNvPr>
          <p:cNvSpPr txBox="1"/>
          <p:nvPr/>
        </p:nvSpPr>
        <p:spPr>
          <a:xfrm>
            <a:off x="323528" y="151179"/>
            <a:ext cx="8496944" cy="677108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fontAlgn="base"/>
            <a:endParaRPr lang="ar-IQ" sz="2400" b="1" dirty="0">
              <a:solidFill>
                <a:srgbClr val="C00000"/>
              </a:solidFill>
              <a:latin typeface="Noto Kufi Arabic"/>
            </a:endParaRPr>
          </a:p>
          <a:p>
            <a:pPr algn="ctr" fontAlgn="base"/>
            <a:r>
              <a:rPr lang="ar-IQ" sz="3200" b="1" i="0" dirty="0">
                <a:solidFill>
                  <a:srgbClr val="C00000"/>
                </a:solidFill>
                <a:effectLst/>
                <a:latin typeface="Noto Kufi Arabic"/>
              </a:rPr>
              <a:t>ما هي أضرار الابتزاز الإلكتروني؟</a:t>
            </a:r>
          </a:p>
          <a:p>
            <a:pPr algn="r" fontAlgn="base"/>
            <a:endParaRPr lang="ar-IQ" sz="2400" b="0" i="0" dirty="0">
              <a:solidFill>
                <a:schemeClr val="tx1"/>
              </a:solidFill>
              <a:effectLst/>
              <a:latin typeface="Noto Kufi Arabic"/>
            </a:endParaRPr>
          </a:p>
          <a:p>
            <a:pPr algn="r" fontAlgn="base"/>
            <a:r>
              <a:rPr lang="ar-IQ" sz="2800" b="1" i="0" dirty="0">
                <a:solidFill>
                  <a:schemeClr val="tx1"/>
                </a:solidFill>
                <a:effectLst/>
                <a:latin typeface="Droid Arabic Kufi"/>
              </a:rPr>
              <a:t>يمكن القول أنه تزامن ظهور جرائم الابتزاز الإلكتروني مع ظهور وسائل التواصل الاجتماعي وتفشي استخدامها على نطاق واسع.</a:t>
            </a:r>
          </a:p>
          <a:p>
            <a:pPr algn="r" fontAlgn="base"/>
            <a:r>
              <a:rPr lang="ar-IQ" sz="2800" b="1" i="0" dirty="0">
                <a:solidFill>
                  <a:schemeClr val="tx1"/>
                </a:solidFill>
                <a:effectLst/>
                <a:latin typeface="Droid Arabic Kufi"/>
              </a:rPr>
              <a:t>وذلك نتيجة للجهل بأهميتها وكيفية استخدامها على نحو أمثل مما تسبب في تَعريّض المجتمع ومجموع أفراده لمخاطر جسيمة.</a:t>
            </a:r>
          </a:p>
          <a:p>
            <a:pPr algn="r" fontAlgn="base"/>
            <a:r>
              <a:rPr lang="ar-IQ" sz="2800" b="1" i="0" dirty="0">
                <a:solidFill>
                  <a:schemeClr val="tx1"/>
                </a:solidFill>
                <a:effectLst/>
                <a:latin typeface="Droid Arabic Kufi"/>
              </a:rPr>
              <a:t>وبدأت التقنيات العصرية وما تتمتع به من حداثة في التحول السريع من ميزة لضرر يهدد العديد من المستخدمين ويعرضهم لفضائح وكوارث تدمر مستقبلهم وربما في أحيان كثيرة تنهي حياتهم وتدفعهم للانتحار أو حتى القتل.</a:t>
            </a:r>
          </a:p>
          <a:p>
            <a:pPr algn="r" fontAlgn="base"/>
            <a:r>
              <a:rPr lang="ar-IQ" sz="2800" b="1" i="0" dirty="0">
                <a:solidFill>
                  <a:schemeClr val="tx1"/>
                </a:solidFill>
                <a:effectLst/>
                <a:latin typeface="Droid Arabic Kufi"/>
              </a:rPr>
              <a:t>وبالتأكيد يستحيل على أيّ منا حصر آثار الابتزاز ومجموعة الأضرار الناجمة عنه في نقاط معدودة نظرًا لتشعب الضرر وامتداده ليشمل مختلف مناحي الحياة المعنوية والاجتماعية والاقتصادية إلا أنه يمكن تلخيص أبرز الجوانب التي يمكن تنتج عنه فيما يلي:</a:t>
            </a:r>
          </a:p>
          <a:p>
            <a:endParaRPr lang="en-US" dirty="0"/>
          </a:p>
        </p:txBody>
      </p:sp>
      <p:pic>
        <p:nvPicPr>
          <p:cNvPr id="3" name="صورة 2">
            <a:extLst>
              <a:ext uri="{FF2B5EF4-FFF2-40B4-BE49-F238E27FC236}">
                <a16:creationId xmlns:a16="http://schemas.microsoft.com/office/drawing/2014/main" id="{4136B737-A2F2-4689-970F-72F4251343D4}"/>
              </a:ext>
            </a:extLst>
          </p:cNvPr>
          <p:cNvPicPr>
            <a:picLocks noChangeAspect="1"/>
          </p:cNvPicPr>
          <p:nvPr/>
        </p:nvPicPr>
        <p:blipFill>
          <a:blip r:embed="rId3"/>
          <a:stretch>
            <a:fillRect/>
          </a:stretch>
        </p:blipFill>
        <p:spPr>
          <a:xfrm>
            <a:off x="323528" y="176973"/>
            <a:ext cx="1656184" cy="13789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35577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9605A12E-93DC-418C-A149-25B4E501CA90}"/>
              </a:ext>
            </a:extLst>
          </p:cNvPr>
          <p:cNvSpPr txBox="1"/>
          <p:nvPr/>
        </p:nvSpPr>
        <p:spPr>
          <a:xfrm>
            <a:off x="683568" y="428178"/>
            <a:ext cx="8136904" cy="600164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r" fontAlgn="base">
              <a:buFont typeface="Arial" panose="020B0604020202020204" pitchFamily="34" charset="0"/>
              <a:buChar char="•"/>
            </a:pPr>
            <a:r>
              <a:rPr lang="ar-IQ" sz="2400" b="1" i="0" dirty="0">
                <a:solidFill>
                  <a:srgbClr val="002060"/>
                </a:solidFill>
                <a:effectLst/>
                <a:latin typeface="Droid Arabic Kufi"/>
              </a:rPr>
              <a:t>زيادة معدلات الجريمة من سرقة وقتل حرصًا على سد احتياجات من يقوم بالابتزاز الإلكتروني وسعيًا لإبقاء محتوى الابتزاز سريًا قدر الإمكان.</a:t>
            </a:r>
          </a:p>
          <a:p>
            <a:pPr algn="r" fontAlgn="base">
              <a:buFont typeface="Arial" panose="020B0604020202020204" pitchFamily="34" charset="0"/>
              <a:buChar char="•"/>
            </a:pPr>
            <a:endParaRPr lang="ar-IQ" sz="2400" b="1" i="0" dirty="0">
              <a:solidFill>
                <a:srgbClr val="002060"/>
              </a:solidFill>
              <a:effectLst/>
              <a:latin typeface="Droid Arabic Kufi"/>
            </a:endParaRPr>
          </a:p>
          <a:p>
            <a:pPr algn="r" fontAlgn="base">
              <a:buFont typeface="Arial" panose="020B0604020202020204" pitchFamily="34" charset="0"/>
              <a:buChar char="•"/>
            </a:pPr>
            <a:r>
              <a:rPr lang="ar-IQ" sz="2400" b="1" i="0" dirty="0">
                <a:solidFill>
                  <a:srgbClr val="002060"/>
                </a:solidFill>
                <a:effectLst/>
                <a:latin typeface="Droid Arabic Kufi"/>
              </a:rPr>
              <a:t>رفع معدلات الانتحار نتيجة لفشل من تعرّض للابتزاز الإلكتروني في اللحاق برغبات ومطامع من يقوم بالابتزاز الإلكتروني وخوفًا من مواجهة تداعيات انكشاف موضوع الابتزاز الذي بحوزة هذا الأخير.</a:t>
            </a:r>
          </a:p>
          <a:p>
            <a:pPr algn="r" fontAlgn="base"/>
            <a:endParaRPr lang="ar-IQ" sz="2400" b="1" i="0" dirty="0">
              <a:solidFill>
                <a:srgbClr val="002060"/>
              </a:solidFill>
              <a:effectLst/>
              <a:latin typeface="Droid Arabic Kufi"/>
            </a:endParaRPr>
          </a:p>
          <a:p>
            <a:pPr algn="r" fontAlgn="base">
              <a:buFont typeface="Arial" panose="020B0604020202020204" pitchFamily="34" charset="0"/>
              <a:buChar char="•"/>
            </a:pPr>
            <a:r>
              <a:rPr lang="ar-IQ" sz="2400" b="1" i="0" dirty="0">
                <a:solidFill>
                  <a:srgbClr val="002060"/>
                </a:solidFill>
                <a:effectLst/>
                <a:latin typeface="Droid Arabic Kufi"/>
              </a:rPr>
              <a:t>التفكك الأسري وذلك لأن لجرائم الابتزاز الإلكتروني بأنواعه قدرة بالغة على إلحاق الدمار الشامل بالعلاقات الاجتماعية والروابط الأسرية من زواج وابوة وبنوة نتيجة استعمال التقنيات الحديثة استعمالًا في غير محله أو الاستسلام لمشاعر الصدمة والغضب وتصديق محتويات ابتزازية زائفة.</a:t>
            </a:r>
          </a:p>
          <a:p>
            <a:pPr algn="r" fontAlgn="base"/>
            <a:endParaRPr lang="ar-IQ" sz="2400" b="1" i="0" dirty="0">
              <a:solidFill>
                <a:srgbClr val="002060"/>
              </a:solidFill>
              <a:effectLst/>
              <a:latin typeface="Droid Arabic Kufi"/>
            </a:endParaRPr>
          </a:p>
          <a:p>
            <a:pPr algn="r" fontAlgn="base">
              <a:buFont typeface="Arial" panose="020B0604020202020204" pitchFamily="34" charset="0"/>
              <a:buChar char="•"/>
            </a:pPr>
            <a:r>
              <a:rPr lang="ar-IQ" sz="2400" b="1" i="0" dirty="0">
                <a:solidFill>
                  <a:srgbClr val="002060"/>
                </a:solidFill>
                <a:effectLst/>
                <a:latin typeface="Droid Arabic Kufi"/>
              </a:rPr>
              <a:t>ارتكاب تجاوزات جسيمة شرعًا وقانونًا حيث تدفع الطاعة العمياء لِمن يقوم بالابتزاز الإلكتروني ومحاولة السيطرة على الجرم تحت وطأة الخوف إلى وقوع المُتعرّض للابتزاز الإلكتروني في انواع عديدة من الأخطاء مثل ارتكاب المحرمات واستغلال سلطة ونفوذ …. إلخ.</a:t>
            </a:r>
          </a:p>
        </p:txBody>
      </p:sp>
    </p:spTree>
    <p:extLst>
      <p:ext uri="{BB962C8B-B14F-4D97-AF65-F5344CB8AC3E}">
        <p14:creationId xmlns:p14="http://schemas.microsoft.com/office/powerpoint/2010/main" val="2850129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E56964B1-EB26-4C38-B929-577982D3EB5E}"/>
              </a:ext>
            </a:extLst>
          </p:cNvPr>
          <p:cNvSpPr txBox="1"/>
          <p:nvPr/>
        </p:nvSpPr>
        <p:spPr>
          <a:xfrm>
            <a:off x="593812" y="511061"/>
            <a:ext cx="7956376" cy="2120068"/>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algn="r" fontAlgn="base">
              <a:lnSpc>
                <a:spcPct val="150000"/>
              </a:lnSpc>
            </a:pPr>
            <a:r>
              <a:rPr lang="ar-IQ" sz="2400" b="1" i="0" dirty="0">
                <a:solidFill>
                  <a:srgbClr val="FFFF00"/>
                </a:solidFill>
                <a:effectLst/>
                <a:latin typeface="Droid Arabic Kufi"/>
              </a:rPr>
              <a:t>وهذا ما يجعل من الاتجاه لطلب المساعدة والنصح من الجهات المعنية من أمثال الشرطة على سبيل المثال ضرورة واجبة في سبيل حل المشكلة ومنع تفاقمها والتَعرّض لتداعيات يصعب التعامل معها والسيطرة عليها مستقبلًا</a:t>
            </a:r>
            <a:r>
              <a:rPr lang="ar-IQ" b="0" i="0" dirty="0">
                <a:solidFill>
                  <a:srgbClr val="666666"/>
                </a:solidFill>
                <a:effectLst/>
                <a:latin typeface="Droid Arabic Kufi"/>
              </a:rPr>
              <a:t>.</a:t>
            </a:r>
          </a:p>
          <a:p>
            <a:pPr algn="r" fontAlgn="base">
              <a:lnSpc>
                <a:spcPct val="150000"/>
              </a:lnSpc>
            </a:pPr>
            <a:endParaRPr lang="ar-IQ" b="0" i="0" dirty="0">
              <a:solidFill>
                <a:srgbClr val="666666"/>
              </a:solidFill>
              <a:effectLst/>
              <a:latin typeface="Droid Arabic Kufi"/>
            </a:endParaRPr>
          </a:p>
        </p:txBody>
      </p:sp>
      <p:pic>
        <p:nvPicPr>
          <p:cNvPr id="4" name="صورة 3">
            <a:extLst>
              <a:ext uri="{FF2B5EF4-FFF2-40B4-BE49-F238E27FC236}">
                <a16:creationId xmlns:a16="http://schemas.microsoft.com/office/drawing/2014/main" id="{1E0FC576-999A-4224-B4FB-3A1B825DFF39}"/>
              </a:ext>
            </a:extLst>
          </p:cNvPr>
          <p:cNvPicPr>
            <a:picLocks noChangeAspect="1"/>
          </p:cNvPicPr>
          <p:nvPr/>
        </p:nvPicPr>
        <p:blipFill>
          <a:blip r:embed="rId2"/>
          <a:stretch>
            <a:fillRect/>
          </a:stretch>
        </p:blipFill>
        <p:spPr>
          <a:xfrm>
            <a:off x="251520" y="2878933"/>
            <a:ext cx="3799874" cy="3502395"/>
          </a:xfrm>
          <a:prstGeom prst="rect">
            <a:avLst/>
          </a:prstGeom>
          <a:ln>
            <a:noFill/>
          </a:ln>
          <a:effectLst>
            <a:outerShdw blurRad="292100" dist="139700" dir="2700000" algn="tl" rotWithShape="0">
              <a:srgbClr val="333333">
                <a:alpha val="65000"/>
              </a:srgbClr>
            </a:outerShdw>
          </a:effectLst>
        </p:spPr>
      </p:pic>
      <p:pic>
        <p:nvPicPr>
          <p:cNvPr id="5" name="صورة 4">
            <a:extLst>
              <a:ext uri="{FF2B5EF4-FFF2-40B4-BE49-F238E27FC236}">
                <a16:creationId xmlns:a16="http://schemas.microsoft.com/office/drawing/2014/main" id="{648E7A48-4248-490C-A1FD-98C8380B1B43}"/>
              </a:ext>
            </a:extLst>
          </p:cNvPr>
          <p:cNvPicPr>
            <a:picLocks noChangeAspect="1"/>
          </p:cNvPicPr>
          <p:nvPr/>
        </p:nvPicPr>
        <p:blipFill>
          <a:blip r:embed="rId3"/>
          <a:stretch>
            <a:fillRect/>
          </a:stretch>
        </p:blipFill>
        <p:spPr>
          <a:xfrm>
            <a:off x="4788024" y="4038615"/>
            <a:ext cx="4014477" cy="2308324"/>
          </a:xfrm>
          <a:prstGeom prst="rect">
            <a:avLst/>
          </a:prstGeom>
        </p:spPr>
      </p:pic>
    </p:spTree>
    <p:extLst>
      <p:ext uri="{BB962C8B-B14F-4D97-AF65-F5344CB8AC3E}">
        <p14:creationId xmlns:p14="http://schemas.microsoft.com/office/powerpoint/2010/main" val="3166138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90C3887E-1E99-4E3E-A5DC-9DD3237BBF2C}"/>
              </a:ext>
            </a:extLst>
          </p:cNvPr>
          <p:cNvPicPr>
            <a:picLocks noChangeAspect="1"/>
          </p:cNvPicPr>
          <p:nvPr/>
        </p:nvPicPr>
        <p:blipFill>
          <a:blip r:embed="rId2"/>
          <a:stretch>
            <a:fillRect/>
          </a:stretch>
        </p:blipFill>
        <p:spPr>
          <a:xfrm>
            <a:off x="443428" y="333762"/>
            <a:ext cx="8257143" cy="6190476"/>
          </a:xfrm>
          <a:prstGeom prst="rect">
            <a:avLst/>
          </a:prstGeom>
        </p:spPr>
      </p:pic>
    </p:spTree>
    <p:extLst>
      <p:ext uri="{BB962C8B-B14F-4D97-AF65-F5344CB8AC3E}">
        <p14:creationId xmlns:p14="http://schemas.microsoft.com/office/powerpoint/2010/main" val="1417513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1AE08893-A2A5-4D77-8F9E-BADE10010427}"/>
              </a:ext>
            </a:extLst>
          </p:cNvPr>
          <p:cNvPicPr>
            <a:picLocks noChangeAspect="1"/>
          </p:cNvPicPr>
          <p:nvPr/>
        </p:nvPicPr>
        <p:blipFill>
          <a:blip r:embed="rId2"/>
          <a:stretch>
            <a:fillRect/>
          </a:stretch>
        </p:blipFill>
        <p:spPr>
          <a:xfrm>
            <a:off x="251519" y="748047"/>
            <a:ext cx="8568953" cy="5921313"/>
          </a:xfrm>
          <a:prstGeom prst="rect">
            <a:avLst/>
          </a:prstGeom>
        </p:spPr>
      </p:pic>
    </p:spTree>
    <p:extLst>
      <p:ext uri="{BB962C8B-B14F-4D97-AF65-F5344CB8AC3E}">
        <p14:creationId xmlns:p14="http://schemas.microsoft.com/office/powerpoint/2010/main" val="1175190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2C4B734A-72D7-4DAB-A753-7F6D65EF9C7A}"/>
              </a:ext>
            </a:extLst>
          </p:cNvPr>
          <p:cNvSpPr txBox="1"/>
          <p:nvPr/>
        </p:nvSpPr>
        <p:spPr>
          <a:xfrm>
            <a:off x="287524" y="980728"/>
            <a:ext cx="8568952" cy="566308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r" fontAlgn="base"/>
            <a:endParaRPr lang="ar-IQ" b="0" i="0" dirty="0">
              <a:solidFill>
                <a:srgbClr val="444444"/>
              </a:solidFill>
              <a:effectLst/>
              <a:latin typeface="Noto Kufi Arabic"/>
            </a:endParaRPr>
          </a:p>
          <a:p>
            <a:pPr algn="r" fontAlgn="base"/>
            <a:endParaRPr lang="ar-IQ" dirty="0">
              <a:solidFill>
                <a:srgbClr val="444444"/>
              </a:solidFill>
              <a:latin typeface="Noto Kufi Arabic"/>
            </a:endParaRPr>
          </a:p>
          <a:p>
            <a:pPr algn="r" fontAlgn="base"/>
            <a:endParaRPr lang="ar-IQ" b="0" i="0" dirty="0">
              <a:solidFill>
                <a:srgbClr val="444444"/>
              </a:solidFill>
              <a:effectLst/>
              <a:latin typeface="Noto Kufi Arabic"/>
            </a:endParaRPr>
          </a:p>
          <a:p>
            <a:pPr algn="ctr" fontAlgn="base"/>
            <a:r>
              <a:rPr lang="ar-IQ" sz="3200" b="1" i="0" dirty="0">
                <a:solidFill>
                  <a:srgbClr val="C00000"/>
                </a:solidFill>
                <a:effectLst/>
                <a:latin typeface="Noto Kufi Arabic"/>
              </a:rPr>
              <a:t>نتائج الابتزاز الإلكتروني</a:t>
            </a:r>
          </a:p>
          <a:p>
            <a:pPr algn="r" fontAlgn="base"/>
            <a:endParaRPr lang="ar-IQ" sz="2400" b="1" i="0" dirty="0">
              <a:solidFill>
                <a:srgbClr val="444444"/>
              </a:solidFill>
              <a:effectLst/>
              <a:latin typeface="Noto Kufi Arabic"/>
            </a:endParaRPr>
          </a:p>
          <a:p>
            <a:pPr algn="r" fontAlgn="base"/>
            <a:r>
              <a:rPr lang="ar-IQ" sz="2400" b="1" i="0" dirty="0">
                <a:solidFill>
                  <a:srgbClr val="666666"/>
                </a:solidFill>
                <a:effectLst/>
                <a:latin typeface="Droid Arabic Kufi"/>
              </a:rPr>
              <a:t>تنبثق </a:t>
            </a:r>
            <a:r>
              <a:rPr lang="ar-IQ" sz="2400" b="1" i="0" u="none" strike="noStrike" dirty="0">
                <a:solidFill>
                  <a:srgbClr val="737478"/>
                </a:solidFill>
                <a:effectLst/>
                <a:latin typeface="Droid Arabic Kufi"/>
                <a:hlinkClick r:id="rId2"/>
              </a:rPr>
              <a:t>نتائج الابتزاز الإلكتروني</a:t>
            </a:r>
            <a:r>
              <a:rPr lang="ar-IQ" sz="2400" b="1" i="0" dirty="0">
                <a:solidFill>
                  <a:srgbClr val="666666"/>
                </a:solidFill>
                <a:effectLst/>
                <a:latin typeface="Droid Arabic Kufi"/>
              </a:rPr>
              <a:t> بشكل عام من رحم أضرار وآثار جرم </a:t>
            </a:r>
            <a:r>
              <a:rPr lang="ar-IQ" sz="2400" b="1" i="0" u="none" strike="noStrike" dirty="0">
                <a:solidFill>
                  <a:srgbClr val="737478"/>
                </a:solidFill>
                <a:effectLst/>
                <a:latin typeface="Droid Arabic Kufi"/>
                <a:hlinkClick r:id="rId3"/>
              </a:rPr>
              <a:t>الابتزاز</a:t>
            </a:r>
            <a:r>
              <a:rPr lang="ar-IQ" sz="2400" b="1" i="0" dirty="0">
                <a:solidFill>
                  <a:srgbClr val="666666"/>
                </a:solidFill>
                <a:effectLst/>
                <a:latin typeface="Droid Arabic Kufi"/>
              </a:rPr>
              <a:t> حيث من الممكن القول اختصارًا أن من أبرز نتائج التعرّض لجرم ابتزاز إلكتروني يكمن فيما يلي:</a:t>
            </a:r>
          </a:p>
          <a:p>
            <a:pPr algn="r" fontAlgn="base"/>
            <a:endParaRPr lang="ar-IQ" sz="2400" b="1" i="0" dirty="0">
              <a:solidFill>
                <a:srgbClr val="666666"/>
              </a:solidFill>
              <a:effectLst/>
              <a:latin typeface="Droid Arabic Kufi"/>
            </a:endParaRPr>
          </a:p>
          <a:p>
            <a:pPr algn="r" fontAlgn="base">
              <a:buFont typeface="Arial" panose="020B0604020202020204" pitchFamily="34" charset="0"/>
              <a:buChar char="•"/>
            </a:pPr>
            <a:r>
              <a:rPr lang="ar-IQ" sz="2400" b="1" i="0" dirty="0">
                <a:solidFill>
                  <a:schemeClr val="accent3">
                    <a:lumMod val="75000"/>
                  </a:schemeClr>
                </a:solidFill>
                <a:effectLst/>
                <a:latin typeface="Droid Arabic Kufi"/>
              </a:rPr>
              <a:t>اتساع القاعدة الإجرامية ورفع معدلات الأفعال المجرمة في المجتمع.</a:t>
            </a:r>
          </a:p>
          <a:p>
            <a:pPr algn="r" fontAlgn="base">
              <a:buFont typeface="Arial" panose="020B0604020202020204" pitchFamily="34" charset="0"/>
              <a:buChar char="•"/>
            </a:pPr>
            <a:r>
              <a:rPr lang="ar-IQ" sz="2400" b="1" i="0" dirty="0">
                <a:solidFill>
                  <a:schemeClr val="tx2">
                    <a:lumMod val="50000"/>
                  </a:schemeClr>
                </a:solidFill>
                <a:effectLst/>
                <a:latin typeface="Droid Arabic Kufi"/>
              </a:rPr>
              <a:t>هدم الرباط الأسري المقدس وتفكك عناصره.</a:t>
            </a:r>
          </a:p>
          <a:p>
            <a:pPr algn="r" fontAlgn="base">
              <a:buFont typeface="Arial" panose="020B0604020202020204" pitchFamily="34" charset="0"/>
              <a:buChar char="•"/>
            </a:pPr>
            <a:r>
              <a:rPr lang="ar-IQ" sz="2400" b="1" i="0" dirty="0">
                <a:solidFill>
                  <a:srgbClr val="C00000"/>
                </a:solidFill>
                <a:effectLst/>
                <a:latin typeface="Droid Arabic Kufi"/>
              </a:rPr>
              <a:t>زيادة فرص التعرض للأمراض العضوية والنفسية المصاحبة لمشاعر الخوف والتعرض للتهديد، وكذلك للأمراض الجنسية الناتجة عن العلاقات الآثمة.</a:t>
            </a:r>
          </a:p>
          <a:p>
            <a:pPr algn="r" fontAlgn="base">
              <a:buFont typeface="Arial" panose="020B0604020202020204" pitchFamily="34" charset="0"/>
              <a:buChar char="•"/>
            </a:pPr>
            <a:r>
              <a:rPr lang="ar-IQ" sz="2400" b="1" i="0" dirty="0">
                <a:solidFill>
                  <a:srgbClr val="002060"/>
                </a:solidFill>
                <a:effectLst/>
                <a:latin typeface="Droid Arabic Kufi"/>
              </a:rPr>
              <a:t>شيوع الفاحشة وكثرة العلاقات الجنسية خارج النطاق الشرعي المتعارف عليه.</a:t>
            </a:r>
          </a:p>
          <a:p>
            <a:pPr algn="r" fontAlgn="base">
              <a:buFont typeface="Arial" panose="020B0604020202020204" pitchFamily="34" charset="0"/>
              <a:buChar char="•"/>
            </a:pPr>
            <a:r>
              <a:rPr lang="ar-IQ" sz="2400" b="1" i="0" dirty="0">
                <a:solidFill>
                  <a:schemeClr val="accent3">
                    <a:lumMod val="75000"/>
                  </a:schemeClr>
                </a:solidFill>
                <a:effectLst/>
                <a:latin typeface="Droid Arabic Kufi"/>
              </a:rPr>
              <a:t>شيوع الفوضى وتفشي مشاعر الخوف وانعدام الطمأنينة.</a:t>
            </a:r>
          </a:p>
          <a:p>
            <a:br>
              <a:rPr lang="ar-IQ" dirty="0"/>
            </a:br>
            <a:endParaRPr lang="en-US" dirty="0"/>
          </a:p>
        </p:txBody>
      </p:sp>
      <p:pic>
        <p:nvPicPr>
          <p:cNvPr id="4" name="صورة 3">
            <a:extLst>
              <a:ext uri="{FF2B5EF4-FFF2-40B4-BE49-F238E27FC236}">
                <a16:creationId xmlns:a16="http://schemas.microsoft.com/office/drawing/2014/main" id="{D2011BE7-F773-4095-9FB1-E12E97BD4BEC}"/>
              </a:ext>
            </a:extLst>
          </p:cNvPr>
          <p:cNvPicPr>
            <a:picLocks noChangeAspect="1"/>
          </p:cNvPicPr>
          <p:nvPr/>
        </p:nvPicPr>
        <p:blipFill>
          <a:blip r:embed="rId4"/>
          <a:stretch>
            <a:fillRect/>
          </a:stretch>
        </p:blipFill>
        <p:spPr>
          <a:xfrm>
            <a:off x="0" y="198733"/>
            <a:ext cx="2722715" cy="2129477"/>
          </a:xfrm>
          <a:prstGeom prst="rect">
            <a:avLst/>
          </a:prstGeom>
        </p:spPr>
      </p:pic>
    </p:spTree>
    <p:extLst>
      <p:ext uri="{BB962C8B-B14F-4D97-AF65-F5344CB8AC3E}">
        <p14:creationId xmlns:p14="http://schemas.microsoft.com/office/powerpoint/2010/main" val="2038168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D1737BEF-4B3D-4F8F-84AF-97142BB6EB60}"/>
              </a:ext>
            </a:extLst>
          </p:cNvPr>
          <p:cNvSpPr txBox="1"/>
          <p:nvPr/>
        </p:nvSpPr>
        <p:spPr>
          <a:xfrm>
            <a:off x="467544" y="476672"/>
            <a:ext cx="8208912" cy="384720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fontAlgn="base"/>
            <a:r>
              <a:rPr lang="ar-IQ" sz="2800" b="1" i="0" dirty="0">
                <a:solidFill>
                  <a:srgbClr val="C00000"/>
                </a:solidFill>
                <a:effectLst/>
                <a:latin typeface="Noto Kufi Arabic"/>
              </a:rPr>
              <a:t>آثار الابتزاز الالكتروني على الفرد والمجتمع</a:t>
            </a:r>
          </a:p>
          <a:p>
            <a:pPr algn="r" fontAlgn="base"/>
            <a:endParaRPr lang="ar-IQ" sz="2400" b="1" i="0" dirty="0">
              <a:solidFill>
                <a:srgbClr val="C00000"/>
              </a:solidFill>
              <a:effectLst/>
              <a:latin typeface="Noto Kufi Arabic"/>
            </a:endParaRPr>
          </a:p>
          <a:p>
            <a:pPr algn="r" fontAlgn="base"/>
            <a:r>
              <a:rPr lang="ar-IQ" sz="2400" b="1" i="0" dirty="0">
                <a:solidFill>
                  <a:srgbClr val="002060"/>
                </a:solidFill>
                <a:effectLst/>
                <a:latin typeface="Droid Arabic Kufi"/>
              </a:rPr>
              <a:t>لا يخفى على أحد أن لجميع الجرائم أيًا كانت أنواعها وأطرافها آثار وانعكاسات على الفرد والدولة والمجتمع برمته شامل جميع العناصر، فبدون أدنى شك أن لمساعي الدولة في القضاء على الجريمة ثمن ولكن ترى ما هو هذا الثمن؟</a:t>
            </a:r>
          </a:p>
          <a:p>
            <a:pPr algn="r" fontAlgn="base"/>
            <a:r>
              <a:rPr lang="ar-IQ" sz="2400" b="1" i="0" dirty="0">
                <a:solidFill>
                  <a:srgbClr val="002060"/>
                </a:solidFill>
                <a:effectLst/>
                <a:latin typeface="Droid Arabic Kufi"/>
              </a:rPr>
              <a:t>ولعلنا من خلال السطور التالية نتناول الآثار الاقتصادية التي من شأنها أن تعرقل مسيرة الدولة نحو إحراز التقدم في جميع المناطق المختلفة وبالتالي تنعكس على مستوى الخدمات المقدمة للمواطنين والمرافق المتاحة لهم.</a:t>
            </a:r>
          </a:p>
          <a:p>
            <a:pPr algn="r" fontAlgn="base"/>
            <a:r>
              <a:rPr lang="ar-IQ" sz="2400" b="1" i="0" dirty="0">
                <a:solidFill>
                  <a:srgbClr val="002060"/>
                </a:solidFill>
                <a:effectLst/>
                <a:latin typeface="Droid Arabic Kufi"/>
              </a:rPr>
              <a:t>ويمكن إدراك التكلفة الحقيقية للفعل الإجرامي من الناحية الاقتصادية من خلال ثلاثة عناصر رئيسية وهي على النحو التالي:</a:t>
            </a:r>
          </a:p>
        </p:txBody>
      </p:sp>
      <p:pic>
        <p:nvPicPr>
          <p:cNvPr id="8" name="صورة 7">
            <a:extLst>
              <a:ext uri="{FF2B5EF4-FFF2-40B4-BE49-F238E27FC236}">
                <a16:creationId xmlns:a16="http://schemas.microsoft.com/office/drawing/2014/main" id="{7CC5D01F-E350-417E-93A1-90D980275897}"/>
              </a:ext>
            </a:extLst>
          </p:cNvPr>
          <p:cNvPicPr>
            <a:picLocks noChangeAspect="1"/>
          </p:cNvPicPr>
          <p:nvPr/>
        </p:nvPicPr>
        <p:blipFill>
          <a:blip r:embed="rId2"/>
          <a:stretch>
            <a:fillRect/>
          </a:stretch>
        </p:blipFill>
        <p:spPr>
          <a:xfrm>
            <a:off x="5652120" y="4149080"/>
            <a:ext cx="3366040" cy="242547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0" name="صورة 9">
            <a:extLst>
              <a:ext uri="{FF2B5EF4-FFF2-40B4-BE49-F238E27FC236}">
                <a16:creationId xmlns:a16="http://schemas.microsoft.com/office/drawing/2014/main" id="{A89A4E9C-8216-48F9-9D11-B2F0A8AD5442}"/>
              </a:ext>
            </a:extLst>
          </p:cNvPr>
          <p:cNvPicPr>
            <a:picLocks noChangeAspect="1"/>
          </p:cNvPicPr>
          <p:nvPr/>
        </p:nvPicPr>
        <p:blipFill>
          <a:blip r:embed="rId3"/>
          <a:stretch>
            <a:fillRect/>
          </a:stretch>
        </p:blipFill>
        <p:spPr>
          <a:xfrm>
            <a:off x="394977" y="4571615"/>
            <a:ext cx="4681079" cy="169523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3631784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DCCCC928-1D90-4010-8CAB-C3C7F55BAF75}"/>
              </a:ext>
            </a:extLst>
          </p:cNvPr>
          <p:cNvSpPr txBox="1"/>
          <p:nvPr/>
        </p:nvSpPr>
        <p:spPr>
          <a:xfrm>
            <a:off x="1979712" y="404664"/>
            <a:ext cx="6768752" cy="6001643"/>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fontAlgn="base"/>
            <a:r>
              <a:rPr lang="ar-IQ" sz="2400" b="1" i="0" dirty="0">
                <a:solidFill>
                  <a:srgbClr val="C00000"/>
                </a:solidFill>
                <a:effectLst/>
                <a:latin typeface="Noto Kufi Arabic"/>
              </a:rPr>
              <a:t>العنصر الأول: تكلفة منع الجريمة من الحدوث</a:t>
            </a:r>
          </a:p>
          <a:p>
            <a:pPr algn="ctr" fontAlgn="base"/>
            <a:endParaRPr lang="ar-IQ" sz="2400" b="1" i="0" dirty="0">
              <a:solidFill>
                <a:srgbClr val="C00000"/>
              </a:solidFill>
              <a:effectLst/>
              <a:latin typeface="Noto Kufi Arabic"/>
            </a:endParaRPr>
          </a:p>
          <a:p>
            <a:pPr algn="r" fontAlgn="base"/>
            <a:r>
              <a:rPr lang="ar-IQ" sz="2400" b="1" i="0" dirty="0">
                <a:solidFill>
                  <a:srgbClr val="002060"/>
                </a:solidFill>
                <a:effectLst/>
                <a:latin typeface="Droid Arabic Kufi"/>
              </a:rPr>
              <a:t>ويطلق على أوجه الصرف تلك اسم نفقات الحماية أيّ الأموال التي يتم صرفها مقابل التمتع بالوقاية من مواجهة الجرم وتجنب حدوثه من الأساس.</a:t>
            </a:r>
          </a:p>
          <a:p>
            <a:pPr algn="ctr" fontAlgn="base"/>
            <a:r>
              <a:rPr lang="ar-IQ" sz="2400" b="1" i="0" dirty="0">
                <a:solidFill>
                  <a:srgbClr val="C00000"/>
                </a:solidFill>
                <a:effectLst/>
                <a:latin typeface="Noto Kufi Arabic"/>
              </a:rPr>
              <a:t>العنصر الثاني: تكلفة الفعل الإجرامي</a:t>
            </a:r>
          </a:p>
          <a:p>
            <a:pPr algn="ctr" fontAlgn="base"/>
            <a:endParaRPr lang="ar-IQ" sz="2400" b="1" i="0" dirty="0">
              <a:solidFill>
                <a:srgbClr val="C00000"/>
              </a:solidFill>
              <a:effectLst/>
              <a:latin typeface="Noto Kufi Arabic"/>
            </a:endParaRPr>
          </a:p>
          <a:p>
            <a:pPr algn="r" fontAlgn="base"/>
            <a:r>
              <a:rPr lang="ar-IQ" sz="2400" b="1" i="0" dirty="0">
                <a:solidFill>
                  <a:srgbClr val="002060"/>
                </a:solidFill>
                <a:effectLst/>
                <a:latin typeface="Droid Arabic Kufi"/>
              </a:rPr>
              <a:t>والمقصود بها التكلفة التي يتم تكبدها في حال وقع الفعل الإجرامي فعليًا وهي نفقات تدفع في سبيل إصلاح ما تم افساده جراء اقتراف جرم.</a:t>
            </a:r>
          </a:p>
          <a:p>
            <a:pPr algn="ctr" fontAlgn="base"/>
            <a:r>
              <a:rPr lang="ar-IQ" sz="2400" b="1" i="0" dirty="0">
                <a:solidFill>
                  <a:srgbClr val="C00000"/>
                </a:solidFill>
                <a:effectLst/>
                <a:latin typeface="Noto Kufi Arabic"/>
              </a:rPr>
              <a:t>العنصر الثالث: تكلفة مواجهة الجريمة</a:t>
            </a:r>
          </a:p>
          <a:p>
            <a:pPr algn="ctr" fontAlgn="base"/>
            <a:endParaRPr lang="ar-IQ" sz="2400" b="1" i="0" dirty="0">
              <a:solidFill>
                <a:srgbClr val="C00000"/>
              </a:solidFill>
              <a:effectLst/>
              <a:latin typeface="Noto Kufi Arabic"/>
            </a:endParaRPr>
          </a:p>
          <a:p>
            <a:pPr algn="r" fontAlgn="base"/>
            <a:r>
              <a:rPr lang="ar-IQ" sz="2400" b="1" i="0" dirty="0">
                <a:solidFill>
                  <a:srgbClr val="002060"/>
                </a:solidFill>
                <a:effectLst/>
                <a:latin typeface="Droid Arabic Kufi"/>
              </a:rPr>
              <a:t>ويقصد بها النفقات التي يتم صرفها في مواجهة الجريمة ومن أبرز الأمثلة على تكاليف مواجهة الجريمة تكاليف كلا من </a:t>
            </a:r>
            <a:r>
              <a:rPr lang="ar-IQ" sz="2400" b="1" i="0" u="none" strike="noStrike" dirty="0">
                <a:solidFill>
                  <a:srgbClr val="002060"/>
                </a:solidFill>
                <a:effectLst/>
                <a:latin typeface="Droid Arabic Kufi"/>
                <a:hlinkClick r:id="rId2">
                  <a:extLst>
                    <a:ext uri="{A12FA001-AC4F-418D-AE19-62706E023703}">
                      <ahyp:hlinkClr xmlns:ahyp="http://schemas.microsoft.com/office/drawing/2018/hyperlinkcolor" val="tx"/>
                    </a:ext>
                  </a:extLst>
                </a:hlinkClick>
              </a:rPr>
              <a:t>المحاماة</a:t>
            </a:r>
            <a:r>
              <a:rPr lang="ar-IQ" sz="2400" b="1" i="0" dirty="0">
                <a:solidFill>
                  <a:srgbClr val="002060"/>
                </a:solidFill>
                <a:effectLst/>
                <a:latin typeface="Droid Arabic Kufi"/>
              </a:rPr>
              <a:t> والشرطة والقضاء ثم السجون والخدمات الاجتماعية وما إلى ذلك.</a:t>
            </a:r>
          </a:p>
        </p:txBody>
      </p:sp>
      <p:pic>
        <p:nvPicPr>
          <p:cNvPr id="3" name="Picture 4">
            <a:extLst>
              <a:ext uri="{FF2B5EF4-FFF2-40B4-BE49-F238E27FC236}">
                <a16:creationId xmlns:a16="http://schemas.microsoft.com/office/drawing/2014/main" id="{FFFD956E-9092-4D82-A04A-142DB7FA59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536" y="1484784"/>
            <a:ext cx="2691408" cy="2181088"/>
          </a:xfrm>
          <a:prstGeom prst="ellipse">
            <a:avLst/>
          </a:prstGeom>
          <a:ln>
            <a:noFill/>
          </a:ln>
          <a:effectLst>
            <a:softEdge rad="112500"/>
          </a:effectLst>
        </p:spPr>
      </p:pic>
    </p:spTree>
    <p:extLst>
      <p:ext uri="{BB962C8B-B14F-4D97-AF65-F5344CB8AC3E}">
        <p14:creationId xmlns:p14="http://schemas.microsoft.com/office/powerpoint/2010/main" val="4232281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D0FAE7F9-0881-4E56-863B-D73922AF116F}"/>
              </a:ext>
            </a:extLst>
          </p:cNvPr>
          <p:cNvSpPr txBox="1"/>
          <p:nvPr/>
        </p:nvSpPr>
        <p:spPr>
          <a:xfrm>
            <a:off x="611560" y="260648"/>
            <a:ext cx="8136904" cy="6124754"/>
          </a:xfrm>
          <a:prstGeom prst="rect">
            <a:avLst/>
          </a:prstGeom>
          <a:solidFill>
            <a:schemeClr val="accent1">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a:spAutoFit/>
          </a:bodyPr>
          <a:lstStyle/>
          <a:p>
            <a:pPr algn="ctr" fontAlgn="base"/>
            <a:r>
              <a:rPr lang="ar-IQ" sz="2800" b="1" i="0" dirty="0">
                <a:solidFill>
                  <a:srgbClr val="C00000"/>
                </a:solidFill>
                <a:effectLst/>
                <a:latin typeface="Noto Kufi Arabic"/>
              </a:rPr>
              <a:t>آثار الابتزاز الإلكتروني على الفرد</a:t>
            </a:r>
          </a:p>
          <a:p>
            <a:pPr algn="ctr" fontAlgn="base"/>
            <a:endParaRPr lang="ar-IQ" sz="2800" b="1" i="0" dirty="0">
              <a:solidFill>
                <a:srgbClr val="C00000"/>
              </a:solidFill>
              <a:effectLst/>
              <a:latin typeface="Noto Kufi Arabic"/>
            </a:endParaRPr>
          </a:p>
          <a:p>
            <a:pPr algn="r" fontAlgn="base"/>
            <a:r>
              <a:rPr lang="ar-IQ" sz="2400" b="1" i="0" dirty="0">
                <a:solidFill>
                  <a:schemeClr val="accent3">
                    <a:lumMod val="50000"/>
                  </a:schemeClr>
                </a:solidFill>
                <a:effectLst/>
                <a:latin typeface="Droid Arabic Kufi"/>
              </a:rPr>
              <a:t>يعاني الفرد سلسلة متشابكة من الآثار الناجمة عن الابتزاز الإلكتروني وهذا يتجلى بداية من تكلفة وضع استراتيجيات حماية عالية للنظام التقني الخاص به والتوجه لشراء نظم عالية الحماية للوقاية من التعثر والسقوط في مستنقع هذه الجرائم وهجماتها الشرسة مرة أخرى.</a:t>
            </a:r>
          </a:p>
          <a:p>
            <a:pPr algn="r" fontAlgn="base"/>
            <a:endParaRPr lang="ar-IQ" sz="2400" b="1" i="0" dirty="0">
              <a:solidFill>
                <a:schemeClr val="accent3">
                  <a:lumMod val="50000"/>
                </a:schemeClr>
              </a:solidFill>
              <a:effectLst/>
              <a:latin typeface="Droid Arabic Kufi"/>
            </a:endParaRPr>
          </a:p>
          <a:p>
            <a:pPr algn="r" fontAlgn="base"/>
            <a:r>
              <a:rPr lang="ar-IQ" sz="2400" b="1" i="0" dirty="0">
                <a:solidFill>
                  <a:srgbClr val="002060"/>
                </a:solidFill>
                <a:effectLst/>
                <a:latin typeface="Droid Arabic Kufi"/>
              </a:rPr>
              <a:t>مرورًا بمختلف مراحل مواجهة الجرم وما تتطلبه كل مرحلة من نفقات سواء لتلقي علاج نفسي جراء التعرّض لتهديدات وضغوط ممن يقوم بالابتزاز الإلكتروني ومخاوف من الفضيحة ومحاولات قاسية لتدبر الأمر في فترة </a:t>
            </a:r>
            <a:r>
              <a:rPr lang="ar-IQ" sz="2400" b="1" i="0" u="none" strike="noStrike" dirty="0">
                <a:solidFill>
                  <a:srgbClr val="002060"/>
                </a:solidFill>
                <a:effectLst/>
                <a:latin typeface="Droid Arabic Kufi"/>
                <a:hlinkClick r:id="rId2">
                  <a:extLst>
                    <a:ext uri="{A12FA001-AC4F-418D-AE19-62706E023703}">
                      <ahyp:hlinkClr xmlns:ahyp="http://schemas.microsoft.com/office/drawing/2018/hyperlinkcolor" val="tx"/>
                    </a:ext>
                  </a:extLst>
                </a:hlinkClick>
              </a:rPr>
              <a:t>التعرض للابتزاز</a:t>
            </a:r>
            <a:r>
              <a:rPr lang="ar-IQ" sz="2400" b="1" i="0" dirty="0">
                <a:solidFill>
                  <a:srgbClr val="002060"/>
                </a:solidFill>
                <a:effectLst/>
                <a:latin typeface="Droid Arabic Kufi"/>
              </a:rPr>
              <a:t> الإلكتروني.</a:t>
            </a:r>
          </a:p>
          <a:p>
            <a:pPr algn="r" fontAlgn="base"/>
            <a:endParaRPr lang="ar-IQ" sz="2400" b="1" i="0" dirty="0">
              <a:solidFill>
                <a:srgbClr val="002060"/>
              </a:solidFill>
              <a:effectLst/>
              <a:latin typeface="Droid Arabic Kufi"/>
            </a:endParaRPr>
          </a:p>
          <a:p>
            <a:pPr algn="r" fontAlgn="base"/>
            <a:r>
              <a:rPr lang="ar-IQ" sz="2400" b="1" i="0" dirty="0">
                <a:solidFill>
                  <a:schemeClr val="tx1"/>
                </a:solidFill>
                <a:effectLst/>
                <a:latin typeface="Droid Arabic Kufi"/>
              </a:rPr>
              <a:t>وجدير بالذكر أن الأمر لم يمر مرور الكرام بالنسبة لبعض المتعرضين للابتزاز الإلكتروني بأيّ حال من الأحوال حيث أن منهم من ظل يعاني ويستنفر ويتم استنزافه وانتهاك حقوقه الإنسانية المعنوية والمادية لعقود طويلة.</a:t>
            </a:r>
          </a:p>
          <a:p>
            <a:pPr algn="r" fontAlgn="base"/>
            <a:endParaRPr lang="ar-IQ" sz="2400" b="1" i="0" dirty="0">
              <a:solidFill>
                <a:schemeClr val="tx1"/>
              </a:solidFill>
              <a:effectLst/>
              <a:latin typeface="Droid Arabic Kufi"/>
            </a:endParaRPr>
          </a:p>
        </p:txBody>
      </p:sp>
    </p:spTree>
    <p:extLst>
      <p:ext uri="{BB962C8B-B14F-4D97-AF65-F5344CB8AC3E}">
        <p14:creationId xmlns:p14="http://schemas.microsoft.com/office/powerpoint/2010/main" val="2156918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F03EBA6-98CE-4232-9BC4-5854A5A47B55}"/>
              </a:ext>
            </a:extLst>
          </p:cNvPr>
          <p:cNvSpPr>
            <a:spLocks noGrp="1"/>
          </p:cNvSpPr>
          <p:nvPr>
            <p:ph type="title"/>
          </p:nvPr>
        </p:nvSpPr>
        <p:spPr>
          <a:xfrm>
            <a:off x="2195736" y="476672"/>
            <a:ext cx="5729064" cy="940966"/>
          </a:xfrm>
        </p:spPr>
        <p:style>
          <a:lnRef idx="1">
            <a:schemeClr val="accent4"/>
          </a:lnRef>
          <a:fillRef idx="2">
            <a:schemeClr val="accent4"/>
          </a:fillRef>
          <a:effectRef idx="1">
            <a:schemeClr val="accent4"/>
          </a:effectRef>
          <a:fontRef idx="minor">
            <a:schemeClr val="dk1"/>
          </a:fontRef>
        </p:style>
        <p:txBody>
          <a:bodyPr/>
          <a:lstStyle/>
          <a:p>
            <a:pPr algn="ctr"/>
            <a:r>
              <a:rPr lang="ar-IQ" b="1" dirty="0">
                <a:solidFill>
                  <a:srgbClr val="C00000"/>
                </a:solidFill>
              </a:rPr>
              <a:t>المشكلة الراهنة :   الابتزاز الالكتروني</a:t>
            </a:r>
            <a:endParaRPr lang="en-US" b="1" dirty="0">
              <a:solidFill>
                <a:srgbClr val="C00000"/>
              </a:solidFill>
            </a:endParaRPr>
          </a:p>
        </p:txBody>
      </p:sp>
      <p:sp>
        <p:nvSpPr>
          <p:cNvPr id="3" name="مربع نص 2">
            <a:extLst>
              <a:ext uri="{FF2B5EF4-FFF2-40B4-BE49-F238E27FC236}">
                <a16:creationId xmlns:a16="http://schemas.microsoft.com/office/drawing/2014/main" id="{6289088B-6C0D-47A1-9378-B237C1863BAC}"/>
              </a:ext>
            </a:extLst>
          </p:cNvPr>
          <p:cNvSpPr txBox="1"/>
          <p:nvPr/>
        </p:nvSpPr>
        <p:spPr>
          <a:xfrm>
            <a:off x="1403648" y="2204864"/>
            <a:ext cx="6732240" cy="1687065"/>
          </a:xfrm>
          <a:prstGeom prst="rect">
            <a:avLst/>
          </a:prstGeom>
          <a:solidFill>
            <a:schemeClr val="accent1">
              <a:lumMod val="40000"/>
              <a:lumOff val="60000"/>
            </a:schemeClr>
          </a:solidFill>
        </p:spPr>
        <p:txBody>
          <a:bodyPr wrap="square">
            <a:spAutoFit/>
          </a:bodyPr>
          <a:lstStyle/>
          <a:p>
            <a:pPr>
              <a:lnSpc>
                <a:spcPct val="150000"/>
              </a:lnSpc>
            </a:pPr>
            <a:r>
              <a:rPr lang="ar-IQ" sz="2400" b="1" i="0" dirty="0">
                <a:solidFill>
                  <a:srgbClr val="000000"/>
                </a:solidFill>
                <a:effectLst/>
                <a:latin typeface="HelveticaNeueBold"/>
              </a:rPr>
              <a:t>   على وقع ارتفاع معدلات الجرائم الإلكترونية في العراق، وأبرزها الابتزاز، يكاد لا يمر يوم إلا وتعلن الجهات الأمنية عن اعتقال متورطين في مثل هذه الجرائم.</a:t>
            </a:r>
            <a:endParaRPr lang="en-US" sz="2400" b="1" dirty="0"/>
          </a:p>
        </p:txBody>
      </p:sp>
      <p:sp>
        <p:nvSpPr>
          <p:cNvPr id="4" name="مربع نص 3">
            <a:extLst>
              <a:ext uri="{FF2B5EF4-FFF2-40B4-BE49-F238E27FC236}">
                <a16:creationId xmlns:a16="http://schemas.microsoft.com/office/drawing/2014/main" id="{F08FD488-4B6E-4EEE-9A2C-D3152FD90DDE}"/>
              </a:ext>
            </a:extLst>
          </p:cNvPr>
          <p:cNvSpPr txBox="1"/>
          <p:nvPr/>
        </p:nvSpPr>
        <p:spPr>
          <a:xfrm>
            <a:off x="1403648" y="4257670"/>
            <a:ext cx="6732240" cy="2123658"/>
          </a:xfrm>
          <a:prstGeom prst="rect">
            <a:avLst/>
          </a:prstGeom>
          <a:solidFill>
            <a:schemeClr val="accent2">
              <a:lumMod val="20000"/>
              <a:lumOff val="80000"/>
            </a:schemeClr>
          </a:solidFill>
        </p:spPr>
        <p:txBody>
          <a:bodyPr wrap="square">
            <a:spAutoFit/>
          </a:bodyPr>
          <a:lstStyle/>
          <a:p>
            <a:pPr algn="r" fontAlgn="ctr"/>
            <a:endParaRPr lang="ar-IQ" dirty="0">
              <a:solidFill>
                <a:srgbClr val="000000"/>
              </a:solidFill>
              <a:latin typeface="HelveticaNeueReg"/>
            </a:endParaRPr>
          </a:p>
          <a:p>
            <a:pPr algn="just" fontAlgn="ctr"/>
            <a:r>
              <a:rPr lang="ar-IQ" sz="2400" b="1" i="0" dirty="0">
                <a:solidFill>
                  <a:srgbClr val="C00000"/>
                </a:solidFill>
                <a:effectLst/>
                <a:latin typeface="HelveticaNeueReg"/>
              </a:rPr>
              <a:t>وخلال العام (2023 ) سجل </a:t>
            </a:r>
            <a:r>
              <a:rPr lang="ar-IQ" sz="2400" b="1" i="0" u="none" strike="noStrike" dirty="0">
                <a:solidFill>
                  <a:srgbClr val="C00000"/>
                </a:solidFill>
                <a:effectLst/>
                <a:highlight>
                  <a:srgbClr val="FFFF00"/>
                </a:highlight>
                <a:latin typeface="HelveticaNeueReg"/>
                <a:hlinkClick r:id="rId2">
                  <a:extLst>
                    <a:ext uri="{A12FA001-AC4F-418D-AE19-62706E023703}">
                      <ahyp:hlinkClr xmlns:ahyp="http://schemas.microsoft.com/office/drawing/2018/hyperlinkcolor" val="tx"/>
                    </a:ext>
                  </a:extLst>
                </a:hlinkClick>
              </a:rPr>
              <a:t>العراق</a:t>
            </a:r>
            <a:r>
              <a:rPr lang="ar-IQ" sz="2400" b="1" i="0" dirty="0">
                <a:solidFill>
                  <a:srgbClr val="C00000"/>
                </a:solidFill>
                <a:effectLst/>
                <a:latin typeface="HelveticaNeueReg"/>
              </a:rPr>
              <a:t> وفق إحصاء كشفت عنه مديرية الشرطة المجتمعية في وزارة الداخلية، عن 1950 حالة ابتزاز إلكتروني معظم ضحاياه من النساء، من بينهن فتيات في سن المراهقة وأطفال دون سن 14 عاما.</a:t>
            </a:r>
          </a:p>
          <a:p>
            <a:endParaRPr lang="en-US" dirty="0"/>
          </a:p>
        </p:txBody>
      </p:sp>
      <p:pic>
        <p:nvPicPr>
          <p:cNvPr id="8" name="صورة 7">
            <a:extLst>
              <a:ext uri="{FF2B5EF4-FFF2-40B4-BE49-F238E27FC236}">
                <a16:creationId xmlns:a16="http://schemas.microsoft.com/office/drawing/2014/main" id="{C85CDC13-69A5-4117-93C8-78F305F07437}"/>
              </a:ext>
            </a:extLst>
          </p:cNvPr>
          <p:cNvPicPr>
            <a:picLocks noChangeAspect="1"/>
          </p:cNvPicPr>
          <p:nvPr/>
        </p:nvPicPr>
        <p:blipFill>
          <a:blip r:embed="rId3"/>
          <a:stretch>
            <a:fillRect/>
          </a:stretch>
        </p:blipFill>
        <p:spPr>
          <a:xfrm>
            <a:off x="0" y="476672"/>
            <a:ext cx="2122417" cy="1728192"/>
          </a:xfrm>
          <a:prstGeom prst="ellipse">
            <a:avLst/>
          </a:prstGeom>
          <a:ln>
            <a:noFill/>
          </a:ln>
          <a:effectLst>
            <a:softEdge rad="112500"/>
          </a:effectLst>
        </p:spPr>
      </p:pic>
    </p:spTree>
    <p:extLst>
      <p:ext uri="{BB962C8B-B14F-4D97-AF65-F5344CB8AC3E}">
        <p14:creationId xmlns:p14="http://schemas.microsoft.com/office/powerpoint/2010/main" val="1963550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a:extLst>
              <a:ext uri="{FF2B5EF4-FFF2-40B4-BE49-F238E27FC236}">
                <a16:creationId xmlns:a16="http://schemas.microsoft.com/office/drawing/2014/main" id="{5F0707F5-172F-4280-B707-2FBA1F1B3BF2}"/>
              </a:ext>
            </a:extLst>
          </p:cNvPr>
          <p:cNvSpPr txBox="1"/>
          <p:nvPr/>
        </p:nvSpPr>
        <p:spPr>
          <a:xfrm>
            <a:off x="600119" y="1700808"/>
            <a:ext cx="7848872" cy="334995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r" fontAlgn="base">
              <a:lnSpc>
                <a:spcPct val="150000"/>
              </a:lnSpc>
            </a:pPr>
            <a:endParaRPr lang="ar-IQ" sz="2400" b="1" i="0" dirty="0">
              <a:solidFill>
                <a:srgbClr val="C00000"/>
              </a:solidFill>
              <a:effectLst/>
              <a:latin typeface="Droid Arabic Kufi"/>
            </a:endParaRPr>
          </a:p>
          <a:p>
            <a:pPr algn="r" fontAlgn="base">
              <a:lnSpc>
                <a:spcPct val="150000"/>
              </a:lnSpc>
            </a:pPr>
            <a:r>
              <a:rPr lang="ar-IQ" sz="2400" b="1" i="0" dirty="0">
                <a:solidFill>
                  <a:srgbClr val="C00000"/>
                </a:solidFill>
                <a:effectLst/>
                <a:latin typeface="Droid Arabic Kufi"/>
              </a:rPr>
              <a:t>وبالقياس على جريمة الابتزاز الإلكتروني بوصفها أحد أكثر أنماط الجرائم انتشارًا في العصر الحديث حول العالم إذ انها تمكنت من إحراز مراكز متقدمة في صدارة الجرائم مقارنة بالجرائم التقليدية من مخدرات وتجارة أسلحة وأعضاء بشرية …. إلخ فنجد أنه من الضروري السعي لتوقع وإدراك حجم الضرر الاقتصادي الناجم عن هذا النوع من الجرائم</a:t>
            </a:r>
          </a:p>
        </p:txBody>
      </p:sp>
      <p:pic>
        <p:nvPicPr>
          <p:cNvPr id="9" name="Picture 8" descr="http://media.kenanaonline.com/photos/1238084/1238084416/large_1238084416.jpg?1293568871">
            <a:extLst>
              <a:ext uri="{FF2B5EF4-FFF2-40B4-BE49-F238E27FC236}">
                <a16:creationId xmlns:a16="http://schemas.microsoft.com/office/drawing/2014/main" id="{7C7CB871-C473-4972-B9A0-5F07F4978C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101" y="124018"/>
            <a:ext cx="2870471" cy="21528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صورة 9">
            <a:extLst>
              <a:ext uri="{FF2B5EF4-FFF2-40B4-BE49-F238E27FC236}">
                <a16:creationId xmlns:a16="http://schemas.microsoft.com/office/drawing/2014/main" id="{BCD44372-2ADF-45D6-94BD-9F60E936B5D2}"/>
              </a:ext>
            </a:extLst>
          </p:cNvPr>
          <p:cNvPicPr>
            <a:picLocks noChangeAspect="1"/>
          </p:cNvPicPr>
          <p:nvPr/>
        </p:nvPicPr>
        <p:blipFill>
          <a:blip r:embed="rId3"/>
          <a:stretch>
            <a:fillRect/>
          </a:stretch>
        </p:blipFill>
        <p:spPr>
          <a:xfrm>
            <a:off x="6228185" y="0"/>
            <a:ext cx="2304256" cy="2191177"/>
          </a:xfrm>
          <a:prstGeom prst="rect">
            <a:avLst/>
          </a:prstGeom>
        </p:spPr>
      </p:pic>
      <p:sp>
        <p:nvSpPr>
          <p:cNvPr id="12" name="مربع نص 11">
            <a:extLst>
              <a:ext uri="{FF2B5EF4-FFF2-40B4-BE49-F238E27FC236}">
                <a16:creationId xmlns:a16="http://schemas.microsoft.com/office/drawing/2014/main" id="{AD6DCE6F-4D5A-490C-AD04-BD8EA26D8EA9}"/>
              </a:ext>
            </a:extLst>
          </p:cNvPr>
          <p:cNvSpPr txBox="1"/>
          <p:nvPr/>
        </p:nvSpPr>
        <p:spPr>
          <a:xfrm>
            <a:off x="2339752" y="5304115"/>
            <a:ext cx="6552728"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r" fontAlgn="ctr"/>
            <a:r>
              <a:rPr lang="ar-IQ" sz="2000" b="1" i="0" dirty="0">
                <a:solidFill>
                  <a:srgbClr val="000000"/>
                </a:solidFill>
                <a:effectLst/>
                <a:latin typeface="HelveticaNeueReg"/>
              </a:rPr>
              <a:t>ويرى مراقبون أن تغليظ العقوبات بحق مرتكبي هذه الجرائم يشكل رادعا أمام اتساع نطاقها، لا سيما جرائم الابتزاز الإلكتروني الآخذة في التصاعد، في ظل الانتشار الكبير لاستخدام شبكات التواصل الاجتماعي وما ينطوي عليه من استغلال لها بطرق مشبوهة.</a:t>
            </a:r>
          </a:p>
        </p:txBody>
      </p:sp>
    </p:spTree>
    <p:extLst>
      <p:ext uri="{BB962C8B-B14F-4D97-AF65-F5344CB8AC3E}">
        <p14:creationId xmlns:p14="http://schemas.microsoft.com/office/powerpoint/2010/main" val="391531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Century Schoolbook" pitchFamily="18" charset="0"/>
                <a:cs typeface="Arial" pitchFamily="34" charset="0"/>
              </a:defRPr>
            </a:lvl1pPr>
            <a:lvl2pPr marL="742950" indent="-285750" eaLnBrk="0" hangingPunct="0">
              <a:defRPr>
                <a:solidFill>
                  <a:schemeClr val="tx1"/>
                </a:solidFill>
                <a:latin typeface="Century Schoolbook" pitchFamily="18" charset="0"/>
                <a:cs typeface="Arial" pitchFamily="34" charset="0"/>
              </a:defRPr>
            </a:lvl2pPr>
            <a:lvl3pPr marL="1143000" indent="-228600" eaLnBrk="0" hangingPunct="0">
              <a:defRPr>
                <a:solidFill>
                  <a:schemeClr val="tx1"/>
                </a:solidFill>
                <a:latin typeface="Century Schoolbook" pitchFamily="18" charset="0"/>
                <a:cs typeface="Arial" pitchFamily="34" charset="0"/>
              </a:defRPr>
            </a:lvl3pPr>
            <a:lvl4pPr marL="1600200" indent="-228600" eaLnBrk="0" hangingPunct="0">
              <a:defRPr>
                <a:solidFill>
                  <a:schemeClr val="tx1"/>
                </a:solidFill>
                <a:latin typeface="Century Schoolbook" pitchFamily="18" charset="0"/>
                <a:cs typeface="Arial" pitchFamily="34" charset="0"/>
              </a:defRPr>
            </a:lvl4pPr>
            <a:lvl5pPr marL="2057400" indent="-228600" eaLnBrk="0" hangingPunct="0">
              <a:defRPr>
                <a:solidFill>
                  <a:schemeClr val="tx1"/>
                </a:solidFill>
                <a:latin typeface="Century Schoolbook" pitchFamily="18" charset="0"/>
                <a:cs typeface="Arial" pitchFamily="34" charset="0"/>
              </a:defRPr>
            </a:lvl5pPr>
            <a:lvl6pPr marL="2514600" indent="-228600" eaLnBrk="0" fontAlgn="base" hangingPunct="0">
              <a:spcBef>
                <a:spcPct val="0"/>
              </a:spcBef>
              <a:spcAft>
                <a:spcPct val="0"/>
              </a:spcAft>
              <a:defRPr>
                <a:solidFill>
                  <a:schemeClr val="tx1"/>
                </a:solidFill>
                <a:latin typeface="Century Schoolbook" pitchFamily="18" charset="0"/>
                <a:cs typeface="Arial" pitchFamily="34" charset="0"/>
              </a:defRPr>
            </a:lvl6pPr>
            <a:lvl7pPr marL="2971800" indent="-228600" eaLnBrk="0" fontAlgn="base" hangingPunct="0">
              <a:spcBef>
                <a:spcPct val="0"/>
              </a:spcBef>
              <a:spcAft>
                <a:spcPct val="0"/>
              </a:spcAft>
              <a:defRPr>
                <a:solidFill>
                  <a:schemeClr val="tx1"/>
                </a:solidFill>
                <a:latin typeface="Century Schoolbook" pitchFamily="18" charset="0"/>
                <a:cs typeface="Arial" pitchFamily="34" charset="0"/>
              </a:defRPr>
            </a:lvl7pPr>
            <a:lvl8pPr marL="3429000" indent="-228600" eaLnBrk="0" fontAlgn="base" hangingPunct="0">
              <a:spcBef>
                <a:spcPct val="0"/>
              </a:spcBef>
              <a:spcAft>
                <a:spcPct val="0"/>
              </a:spcAft>
              <a:defRPr>
                <a:solidFill>
                  <a:schemeClr val="tx1"/>
                </a:solidFill>
                <a:latin typeface="Century Schoolbook" pitchFamily="18" charset="0"/>
                <a:cs typeface="Arial" pitchFamily="34" charset="0"/>
              </a:defRPr>
            </a:lvl8pPr>
            <a:lvl9pPr marL="3886200" indent="-228600" eaLnBrk="0" fontAlgn="base" hangingPunct="0">
              <a:spcBef>
                <a:spcPct val="0"/>
              </a:spcBef>
              <a:spcAft>
                <a:spcPct val="0"/>
              </a:spcAft>
              <a:defRPr>
                <a:solidFill>
                  <a:schemeClr val="tx1"/>
                </a:solidFill>
                <a:latin typeface="Century Schoolbook" pitchFamily="18" charset="0"/>
                <a:cs typeface="Arial" pitchFamily="34" charset="0"/>
              </a:defRPr>
            </a:lvl9pPr>
          </a:lstStyle>
          <a:p>
            <a:pPr fontAlgn="base">
              <a:spcBef>
                <a:spcPct val="0"/>
              </a:spcBef>
              <a:spcAft>
                <a:spcPct val="0"/>
              </a:spcAft>
            </a:pPr>
            <a:fld id="{896D7160-9C86-40BC-B3F7-6257957A4244}" type="slidenum">
              <a:rPr kumimoji="1" lang="ar-SA" altLang="en-US" smtClean="0">
                <a:latin typeface="Times New Roman" pitchFamily="18" charset="0"/>
                <a:cs typeface="Times New Roman" pitchFamily="18" charset="0"/>
              </a:rPr>
              <a:pPr fontAlgn="base">
                <a:spcBef>
                  <a:spcPct val="0"/>
                </a:spcBef>
                <a:spcAft>
                  <a:spcPct val="0"/>
                </a:spcAft>
              </a:pPr>
              <a:t>21</a:t>
            </a:fld>
            <a:endParaRPr kumimoji="1" lang="en-US" altLang="en-US">
              <a:latin typeface="Times New Roman" pitchFamily="18" charset="0"/>
              <a:cs typeface="Times New Roman" pitchFamily="18" charset="0"/>
            </a:endParaRPr>
          </a:p>
        </p:txBody>
      </p:sp>
      <p:sp>
        <p:nvSpPr>
          <p:cNvPr id="4" name="Rectangle 5"/>
          <p:cNvSpPr txBox="1">
            <a:spLocks noChangeArrowheads="1"/>
          </p:cNvSpPr>
          <p:nvPr/>
        </p:nvSpPr>
        <p:spPr>
          <a:xfrm>
            <a:off x="1000125" y="785813"/>
            <a:ext cx="6681788" cy="838200"/>
          </a:xfrm>
          <a:prstGeom prst="rect">
            <a:avLst/>
          </a:prstGeom>
          <a:ln>
            <a:solidFill>
              <a:srgbClr val="FF0000"/>
            </a:solidFill>
          </a:ln>
        </p:spPr>
        <p:txBody>
          <a:bodyPr/>
          <a:lstStyle/>
          <a:p>
            <a:pPr marL="273050" indent="-273050" algn="ctr">
              <a:spcBef>
                <a:spcPct val="20000"/>
              </a:spcBef>
              <a:buClr>
                <a:srgbClr val="0BD0D9"/>
              </a:buClr>
              <a:buSzPct val="95000"/>
              <a:defRPr/>
            </a:pPr>
            <a:r>
              <a:rPr lang="ar-AE" sz="4400" b="1" dirty="0">
                <a:solidFill>
                  <a:srgbClr val="C00000"/>
                </a:solidFill>
                <a:effectLst>
                  <a:outerShdw blurRad="38100" dist="38100" dir="2700000" algn="tl">
                    <a:srgbClr val="000000"/>
                  </a:outerShdw>
                </a:effectLst>
                <a:ea typeface="Majalla UI"/>
                <a:cs typeface="Majalla UI"/>
              </a:rPr>
              <a:t>شكراً لحسن استماعكم</a:t>
            </a:r>
            <a:endParaRPr lang="en-US" sz="4400" b="1" dirty="0">
              <a:solidFill>
                <a:srgbClr val="C00000"/>
              </a:solidFill>
              <a:effectLst>
                <a:outerShdw blurRad="38100" dist="38100" dir="2700000" algn="tl">
                  <a:srgbClr val="000000"/>
                </a:outerShdw>
              </a:effectLst>
              <a:ea typeface="Majalla UI"/>
              <a:cs typeface="Majalla UI"/>
            </a:endParaRPr>
          </a:p>
        </p:txBody>
      </p:sp>
      <p:sp>
        <p:nvSpPr>
          <p:cNvPr id="5" name="Rectangle 4"/>
          <p:cNvSpPr/>
          <p:nvPr/>
        </p:nvSpPr>
        <p:spPr>
          <a:xfrm>
            <a:off x="2143108" y="1285860"/>
            <a:ext cx="4805156" cy="2287156"/>
          </a:xfrm>
          <a:prstGeom prst="rect">
            <a:avLst/>
          </a:prstGeom>
        </p:spPr>
        <p:txBody>
          <a:bodyPr spcFirstLastPara="1">
            <a:prstTxWarp prst="textArchDown">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ar-SA" sz="2400" b="1" spc="50" dirty="0">
                <a:ln w="11430"/>
                <a:solidFill>
                  <a:srgbClr val="002060"/>
                </a:solidFill>
                <a:effectLst>
                  <a:outerShdw blurRad="76200" dist="50800" dir="5400000" algn="tl" rotWithShape="0">
                    <a:srgbClr val="000000">
                      <a:alpha val="65000"/>
                    </a:srgbClr>
                  </a:outerShdw>
                </a:effectLst>
                <a:cs typeface="Simplified Arabic" pitchFamily="2" charset="-78"/>
              </a:rPr>
              <a:t>الدكتور</a:t>
            </a:r>
            <a:r>
              <a:rPr lang="ar-IQ" sz="2400" b="1" spc="50" dirty="0">
                <a:ln w="11430"/>
                <a:solidFill>
                  <a:srgbClr val="002060"/>
                </a:solidFill>
                <a:effectLst>
                  <a:outerShdw blurRad="76200" dist="50800" dir="5400000" algn="tl" rotWithShape="0">
                    <a:srgbClr val="000000">
                      <a:alpha val="65000"/>
                    </a:srgbClr>
                  </a:outerShdw>
                </a:effectLst>
                <a:cs typeface="Simplified Arabic" pitchFamily="2" charset="-78"/>
              </a:rPr>
              <a:t>ة</a:t>
            </a:r>
            <a:r>
              <a:rPr lang="ar-SA" sz="2400" b="1" spc="50" dirty="0">
                <a:ln w="11430"/>
                <a:solidFill>
                  <a:srgbClr val="002060"/>
                </a:solidFill>
                <a:effectLst>
                  <a:outerShdw blurRad="76200" dist="50800" dir="5400000" algn="tl" rotWithShape="0">
                    <a:srgbClr val="000000">
                      <a:alpha val="65000"/>
                    </a:srgbClr>
                  </a:outerShdw>
                </a:effectLst>
                <a:cs typeface="Simplified Arabic" pitchFamily="2" charset="-78"/>
              </a:rPr>
              <a:t>/ </a:t>
            </a:r>
            <a:r>
              <a:rPr lang="ar-IQ" sz="2400" b="1" spc="50" dirty="0">
                <a:ln w="11430"/>
                <a:solidFill>
                  <a:srgbClr val="002060"/>
                </a:solidFill>
                <a:effectLst>
                  <a:outerShdw blurRad="76200" dist="50800" dir="5400000" algn="tl" rotWithShape="0">
                    <a:srgbClr val="000000">
                      <a:alpha val="65000"/>
                    </a:srgbClr>
                  </a:outerShdw>
                </a:effectLst>
                <a:cs typeface="Simplified Arabic" pitchFamily="2" charset="-78"/>
              </a:rPr>
              <a:t> أمل عبدا لرزاق المنصوري</a:t>
            </a:r>
            <a:br>
              <a:rPr lang="ar-SA"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Simplified Arabic" pitchFamily="2" charset="-78"/>
              </a:rPr>
            </a:br>
            <a:r>
              <a:rPr lang="ar-SA" sz="2400" b="1" spc="50" dirty="0">
                <a:ln w="11430"/>
                <a:solidFill>
                  <a:srgbClr val="002060"/>
                </a:solidFill>
                <a:effectLst>
                  <a:outerShdw blurRad="76200" dist="50800" dir="5400000" algn="tl" rotWithShape="0">
                    <a:srgbClr val="000000">
                      <a:alpha val="65000"/>
                    </a:srgbClr>
                  </a:outerShdw>
                </a:effectLst>
                <a:cs typeface="Simplified Arabic" pitchFamily="2" charset="-78"/>
              </a:rPr>
              <a:t>كلية التربية لل</a:t>
            </a:r>
            <a:r>
              <a:rPr lang="ar-IQ" sz="2400" b="1" spc="50" dirty="0">
                <a:ln w="11430"/>
                <a:solidFill>
                  <a:srgbClr val="002060"/>
                </a:solidFill>
                <a:effectLst>
                  <a:outerShdw blurRad="76200" dist="50800" dir="5400000" algn="tl" rotWithShape="0">
                    <a:srgbClr val="000000">
                      <a:alpha val="65000"/>
                    </a:srgbClr>
                  </a:outerShdw>
                </a:effectLst>
                <a:cs typeface="Simplified Arabic" pitchFamily="2" charset="-78"/>
              </a:rPr>
              <a:t>علوم الانسانية</a:t>
            </a:r>
            <a:br>
              <a:rPr lang="ar-EG" sz="2400" b="1" spc="50" dirty="0">
                <a:ln w="11430"/>
                <a:solidFill>
                  <a:srgbClr val="002060"/>
                </a:solidFill>
                <a:effectLst>
                  <a:outerShdw blurRad="76200" dist="50800" dir="5400000" algn="tl" rotWithShape="0">
                    <a:srgbClr val="000000">
                      <a:alpha val="65000"/>
                    </a:srgbClr>
                  </a:outerShdw>
                </a:effectLst>
                <a:cs typeface="Simplified Arabic" pitchFamily="2" charset="-78"/>
              </a:rPr>
            </a:br>
            <a:r>
              <a:rPr lang="ar-IQ" sz="2400" b="1" spc="50" dirty="0">
                <a:ln w="11430"/>
                <a:solidFill>
                  <a:srgbClr val="002060"/>
                </a:solidFill>
                <a:effectLst>
                  <a:outerShdw blurRad="76200" dist="50800" dir="5400000" algn="tl" rotWithShape="0">
                    <a:srgbClr val="000000">
                      <a:alpha val="65000"/>
                    </a:srgbClr>
                  </a:outerShdw>
                </a:effectLst>
                <a:cs typeface="Simplified Arabic" pitchFamily="2" charset="-78"/>
              </a:rPr>
              <a:t>جامعة البصرة</a:t>
            </a:r>
            <a:br>
              <a:rPr lang="ar-AE"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Simplified Arabic" pitchFamily="2" charset="-78"/>
              </a:rPr>
            </a:b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4581" name="Rectangle 5"/>
          <p:cNvSpPr>
            <a:spLocks noChangeArrowheads="1"/>
          </p:cNvSpPr>
          <p:nvPr/>
        </p:nvSpPr>
        <p:spPr bwMode="auto">
          <a:xfrm>
            <a:off x="4146550" y="5681663"/>
            <a:ext cx="26431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fld id="{F91950D5-6BA8-4585-BB13-203EB813732C}" type="datetime3">
              <a:rPr lang="en-US" b="1">
                <a:solidFill>
                  <a:srgbClr val="002060"/>
                </a:solidFill>
              </a:rPr>
              <a:pPr/>
              <a:t>15 April 2024</a:t>
            </a:fld>
            <a:endParaRPr lang="en-US" b="1">
              <a:solidFill>
                <a:srgbClr val="002060"/>
              </a:solidFill>
            </a:endParaRPr>
          </a:p>
        </p:txBody>
      </p:sp>
      <p:sp>
        <p:nvSpPr>
          <p:cNvPr id="24582" name="عنصر نائب للتذييل 4"/>
          <p:cNvSpPr>
            <a:spLocks noGrp="1"/>
          </p:cNvSpPr>
          <p:nvPr>
            <p:ph type="ftr" sz="quarter" idx="11"/>
          </p:nvPr>
        </p:nvSpPr>
        <p:spPr bwMode="auto">
          <a:xfrm>
            <a:off x="1214438" y="5613400"/>
            <a:ext cx="3305175" cy="384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Century Schoolbook" pitchFamily="18" charset="0"/>
                <a:cs typeface="Arial" pitchFamily="34" charset="0"/>
              </a:defRPr>
            </a:lvl1pPr>
            <a:lvl2pPr marL="742950" indent="-285750" eaLnBrk="0" hangingPunct="0">
              <a:defRPr>
                <a:solidFill>
                  <a:schemeClr val="tx1"/>
                </a:solidFill>
                <a:latin typeface="Century Schoolbook" pitchFamily="18" charset="0"/>
                <a:cs typeface="Arial" pitchFamily="34" charset="0"/>
              </a:defRPr>
            </a:lvl2pPr>
            <a:lvl3pPr marL="1143000" indent="-228600" eaLnBrk="0" hangingPunct="0">
              <a:defRPr>
                <a:solidFill>
                  <a:schemeClr val="tx1"/>
                </a:solidFill>
                <a:latin typeface="Century Schoolbook" pitchFamily="18" charset="0"/>
                <a:cs typeface="Arial" pitchFamily="34" charset="0"/>
              </a:defRPr>
            </a:lvl3pPr>
            <a:lvl4pPr marL="1600200" indent="-228600" eaLnBrk="0" hangingPunct="0">
              <a:defRPr>
                <a:solidFill>
                  <a:schemeClr val="tx1"/>
                </a:solidFill>
                <a:latin typeface="Century Schoolbook" pitchFamily="18" charset="0"/>
                <a:cs typeface="Arial" pitchFamily="34" charset="0"/>
              </a:defRPr>
            </a:lvl4pPr>
            <a:lvl5pPr marL="2057400" indent="-228600" eaLnBrk="0" hangingPunct="0">
              <a:defRPr>
                <a:solidFill>
                  <a:schemeClr val="tx1"/>
                </a:solidFill>
                <a:latin typeface="Century Schoolbook" pitchFamily="18" charset="0"/>
                <a:cs typeface="Arial" pitchFamily="34" charset="0"/>
              </a:defRPr>
            </a:lvl5pPr>
            <a:lvl6pPr marL="2514600" indent="-228600" eaLnBrk="0" fontAlgn="base" hangingPunct="0">
              <a:spcBef>
                <a:spcPct val="0"/>
              </a:spcBef>
              <a:spcAft>
                <a:spcPct val="0"/>
              </a:spcAft>
              <a:defRPr>
                <a:solidFill>
                  <a:schemeClr val="tx1"/>
                </a:solidFill>
                <a:latin typeface="Century Schoolbook" pitchFamily="18" charset="0"/>
                <a:cs typeface="Arial" pitchFamily="34" charset="0"/>
              </a:defRPr>
            </a:lvl6pPr>
            <a:lvl7pPr marL="2971800" indent="-228600" eaLnBrk="0" fontAlgn="base" hangingPunct="0">
              <a:spcBef>
                <a:spcPct val="0"/>
              </a:spcBef>
              <a:spcAft>
                <a:spcPct val="0"/>
              </a:spcAft>
              <a:defRPr>
                <a:solidFill>
                  <a:schemeClr val="tx1"/>
                </a:solidFill>
                <a:latin typeface="Century Schoolbook" pitchFamily="18" charset="0"/>
                <a:cs typeface="Arial" pitchFamily="34" charset="0"/>
              </a:defRPr>
            </a:lvl7pPr>
            <a:lvl8pPr marL="3429000" indent="-228600" eaLnBrk="0" fontAlgn="base" hangingPunct="0">
              <a:spcBef>
                <a:spcPct val="0"/>
              </a:spcBef>
              <a:spcAft>
                <a:spcPct val="0"/>
              </a:spcAft>
              <a:defRPr>
                <a:solidFill>
                  <a:schemeClr val="tx1"/>
                </a:solidFill>
                <a:latin typeface="Century Schoolbook" pitchFamily="18" charset="0"/>
                <a:cs typeface="Arial" pitchFamily="34" charset="0"/>
              </a:defRPr>
            </a:lvl8pPr>
            <a:lvl9pPr marL="3886200" indent="-228600" eaLnBrk="0" fontAlgn="base" hangingPunct="0">
              <a:spcBef>
                <a:spcPct val="0"/>
              </a:spcBef>
              <a:spcAft>
                <a:spcPct val="0"/>
              </a:spcAft>
              <a:defRPr>
                <a:solidFill>
                  <a:schemeClr val="tx1"/>
                </a:solidFill>
                <a:latin typeface="Century Schoolbook" pitchFamily="18" charset="0"/>
                <a:cs typeface="Arial" pitchFamily="34" charset="0"/>
              </a:defRPr>
            </a:lvl9pPr>
          </a:lstStyle>
          <a:p>
            <a:pPr fontAlgn="base">
              <a:spcBef>
                <a:spcPct val="0"/>
              </a:spcBef>
              <a:spcAft>
                <a:spcPct val="0"/>
              </a:spcAft>
            </a:pPr>
            <a:r>
              <a:rPr kumimoji="1" lang="ar-IQ" sz="1800" b="1" dirty="0">
                <a:solidFill>
                  <a:srgbClr val="002060"/>
                </a:solidFill>
                <a:latin typeface="Times New Roman" pitchFamily="18" charset="0"/>
                <a:cs typeface="Times New Roman" pitchFamily="18" charset="0"/>
              </a:rPr>
              <a:t>أ.د. </a:t>
            </a:r>
            <a:r>
              <a:rPr kumimoji="1" lang="ar-IQ" sz="2000" b="1" dirty="0">
                <a:solidFill>
                  <a:srgbClr val="002060"/>
                </a:solidFill>
                <a:latin typeface="Rockwell Extra Bold"/>
                <a:cs typeface="Times New Roman" pitchFamily="18" charset="0"/>
              </a:rPr>
              <a:t>أمــ المنصور</a:t>
            </a:r>
            <a:r>
              <a:rPr kumimoji="1" lang="ar-SA" sz="2000" b="1" dirty="0">
                <a:solidFill>
                  <a:srgbClr val="002060"/>
                </a:solidFill>
                <a:latin typeface="Rockwell Extra Bold"/>
                <a:cs typeface="Times New Roman" pitchFamily="18" charset="0"/>
              </a:rPr>
              <a:t>ي</a:t>
            </a:r>
            <a:r>
              <a:rPr kumimoji="1" lang="ar-IQ" sz="2000" b="1" dirty="0">
                <a:solidFill>
                  <a:srgbClr val="002060"/>
                </a:solidFill>
                <a:latin typeface="Rockwell Extra Bold"/>
                <a:cs typeface="Times New Roman" pitchFamily="18" charset="0"/>
              </a:rPr>
              <a:t> ـــل</a:t>
            </a:r>
            <a:endParaRPr kumimoji="1" lang="en-US" sz="4000" b="1" dirty="0">
              <a:solidFill>
                <a:srgbClr val="002060"/>
              </a:solidFill>
              <a:latin typeface="Rockwell Extra Bold"/>
              <a:cs typeface="Times New Roman" pitchFamily="18" charset="0"/>
            </a:endParaRPr>
          </a:p>
        </p:txBody>
      </p:sp>
      <p:pic>
        <p:nvPicPr>
          <p:cNvPr id="8" name="Picture 10" descr="C:\Users\Dr.Mohamed\Documents\22695_11183843648.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143250" y="1643063"/>
            <a:ext cx="1939925"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11" descr="C:\Documents and Settings\User\My Documents\My Pictures\dwwar-422736e646.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72188" y="1714500"/>
            <a:ext cx="1428750"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11" descr="C:\Documents and Settings\User\My Documents\My Pictures\dwwar-422736e646.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14438" y="1785938"/>
            <a:ext cx="1428750"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Picture 7" descr="C:\Documents and Settings\User\My Documents\My Pictures\1282432553.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85750" y="1555750"/>
            <a:ext cx="85725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 name="Picture 7" descr="C:\Documents and Settings\User\My Documents\My Pictures\1282432553.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489825" y="1555750"/>
            <a:ext cx="85725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7019262"/>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heel(4)">
                                      <p:cBhvr>
                                        <p:cTn id="7" dur="2000"/>
                                        <p:tgtEl>
                                          <p:spTgt spid="4">
                                            <p:bg/>
                                          </p:spTgt>
                                        </p:tgtEl>
                                      </p:cBhvr>
                                    </p:animEffect>
                                  </p:childTnLst>
                                </p:cTn>
                              </p:par>
                            </p:childTnLst>
                          </p:cTn>
                        </p:par>
                        <p:par>
                          <p:cTn id="8" fill="hold" nodeType="afterGroup">
                            <p:stCondLst>
                              <p:cond delay="2000"/>
                            </p:stCondLst>
                            <p:childTnLst>
                              <p:par>
                                <p:cTn id="9" presetID="21" presetClass="entr" presetSubtype="4"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heel(4)">
                                      <p:cBhvr>
                                        <p:cTn id="11" dur="2000"/>
                                        <p:tgtEl>
                                          <p:spTgt spid="4">
                                            <p:txEl>
                                              <p:pRg st="0" end="0"/>
                                            </p:txEl>
                                          </p:spTgt>
                                        </p:tgtEl>
                                      </p:cBhvr>
                                    </p:animEffect>
                                  </p:childTnLst>
                                </p:cTn>
                              </p:par>
                            </p:childTnLst>
                          </p:cTn>
                        </p:par>
                        <p:par>
                          <p:cTn id="12" fill="hold" nodeType="afterGroup">
                            <p:stCondLst>
                              <p:cond delay="4000"/>
                            </p:stCondLst>
                            <p:childTnLst>
                              <p:par>
                                <p:cTn id="13" presetID="19" presetClass="exit" presetSubtype="10" fill="hold" nodeType="afterEffect">
                                  <p:stCondLst>
                                    <p:cond delay="0"/>
                                  </p:stCondLst>
                                  <p:childTnLst>
                                    <p:anim calcmode="lin" valueType="num">
                                      <p:cBhvr>
                                        <p:cTn id="14" dur="5000"/>
                                        <p:tgtEl>
                                          <p:spTgt spid="8"/>
                                        </p:tgtEl>
                                        <p:attrNameLst>
                                          <p:attrName>ppt_h</p:attrName>
                                        </p:attrNameLst>
                                      </p:cBhvr>
                                      <p:tavLst>
                                        <p:tav tm="0">
                                          <p:val>
                                            <p:strVal val="ppt_h"/>
                                          </p:val>
                                        </p:tav>
                                        <p:tav tm="100000">
                                          <p:val>
                                            <p:strVal val="ppt_h"/>
                                          </p:val>
                                        </p:tav>
                                      </p:tavLst>
                                    </p:anim>
                                    <p:anim calcmode="lin" valueType="num">
                                      <p:cBhvr>
                                        <p:cTn id="15" dur="5000"/>
                                        <p:tgtEl>
                                          <p:spTgt spid="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6" dur="1" fill="hold">
                                          <p:stCondLst>
                                            <p:cond delay="4999"/>
                                          </p:stCondLst>
                                        </p:cTn>
                                        <p:tgtEl>
                                          <p:spTgt spid="8"/>
                                        </p:tgtEl>
                                        <p:attrNameLst>
                                          <p:attrName>style.visibility</p:attrName>
                                        </p:attrNameLst>
                                      </p:cBhvr>
                                      <p:to>
                                        <p:strVal val="hidden"/>
                                      </p:to>
                                    </p:set>
                                  </p:childTnLst>
                                </p:cTn>
                              </p:par>
                            </p:childTnLst>
                          </p:cTn>
                        </p:par>
                        <p:par>
                          <p:cTn id="17" fill="hold" nodeType="afterGroup">
                            <p:stCondLst>
                              <p:cond delay="9000"/>
                            </p:stCondLst>
                            <p:childTnLst>
                              <p:par>
                                <p:cTn id="18" presetID="37"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900" decel="100000" fill="hold"/>
                                        <p:tgtEl>
                                          <p:spTgt spid="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D0E6BEB7-7747-466C-8B8C-91B573805B37}"/>
              </a:ext>
            </a:extLst>
          </p:cNvPr>
          <p:cNvPicPr>
            <a:picLocks noChangeAspect="1"/>
          </p:cNvPicPr>
          <p:nvPr/>
        </p:nvPicPr>
        <p:blipFill>
          <a:blip r:embed="rId2"/>
          <a:stretch>
            <a:fillRect/>
          </a:stretch>
        </p:blipFill>
        <p:spPr>
          <a:xfrm>
            <a:off x="186286" y="476672"/>
            <a:ext cx="8771428" cy="5904656"/>
          </a:xfrm>
          <a:prstGeom prst="rect">
            <a:avLst/>
          </a:prstGeom>
          <a:ln>
            <a:noFill/>
          </a:ln>
          <a:effectLst>
            <a:outerShdw blurRad="292100" dist="139700" dir="2700000" algn="tl" rotWithShape="0">
              <a:srgbClr val="333333">
                <a:alpha val="65000"/>
              </a:srgbClr>
            </a:outerShdw>
          </a:effectLst>
        </p:spPr>
      </p:pic>
      <p:pic>
        <p:nvPicPr>
          <p:cNvPr id="4" name="صورة 3">
            <a:extLst>
              <a:ext uri="{FF2B5EF4-FFF2-40B4-BE49-F238E27FC236}">
                <a16:creationId xmlns:a16="http://schemas.microsoft.com/office/drawing/2014/main" id="{0D5CB5FE-29F5-4E5F-8595-13C9D2A8B04E}"/>
              </a:ext>
            </a:extLst>
          </p:cNvPr>
          <p:cNvPicPr>
            <a:picLocks noChangeAspect="1"/>
          </p:cNvPicPr>
          <p:nvPr/>
        </p:nvPicPr>
        <p:blipFill>
          <a:blip r:embed="rId3"/>
          <a:stretch>
            <a:fillRect/>
          </a:stretch>
        </p:blipFill>
        <p:spPr>
          <a:xfrm>
            <a:off x="186286" y="1517503"/>
            <a:ext cx="1745124" cy="20882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صورة 4">
            <a:extLst>
              <a:ext uri="{FF2B5EF4-FFF2-40B4-BE49-F238E27FC236}">
                <a16:creationId xmlns:a16="http://schemas.microsoft.com/office/drawing/2014/main" id="{DDC506A3-CF32-47EC-B67B-AB23A5711D71}"/>
              </a:ext>
            </a:extLst>
          </p:cNvPr>
          <p:cNvPicPr>
            <a:picLocks noChangeAspect="1"/>
          </p:cNvPicPr>
          <p:nvPr/>
        </p:nvPicPr>
        <p:blipFill>
          <a:blip r:embed="rId3"/>
          <a:stretch>
            <a:fillRect/>
          </a:stretch>
        </p:blipFill>
        <p:spPr>
          <a:xfrm>
            <a:off x="6966098" y="1517502"/>
            <a:ext cx="1745124" cy="1911497"/>
          </a:xfrm>
          <a:prstGeom prst="rect">
            <a:avLst/>
          </a:prstGeom>
        </p:spPr>
      </p:pic>
    </p:spTree>
    <p:extLst>
      <p:ext uri="{BB962C8B-B14F-4D97-AF65-F5344CB8AC3E}">
        <p14:creationId xmlns:p14="http://schemas.microsoft.com/office/powerpoint/2010/main" val="1142255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9EB8F742-40AF-4542-90EC-7ED2C3CFD508}"/>
              </a:ext>
            </a:extLst>
          </p:cNvPr>
          <p:cNvPicPr>
            <a:picLocks noChangeAspect="1"/>
          </p:cNvPicPr>
          <p:nvPr/>
        </p:nvPicPr>
        <p:blipFill>
          <a:blip r:embed="rId2"/>
          <a:stretch>
            <a:fillRect/>
          </a:stretch>
        </p:blipFill>
        <p:spPr>
          <a:xfrm>
            <a:off x="1132096" y="764704"/>
            <a:ext cx="6896288" cy="5556763"/>
          </a:xfrm>
          <a:prstGeom prst="rect">
            <a:avLst/>
          </a:prstGeom>
        </p:spPr>
      </p:pic>
    </p:spTree>
    <p:extLst>
      <p:ext uri="{BB962C8B-B14F-4D97-AF65-F5344CB8AC3E}">
        <p14:creationId xmlns:p14="http://schemas.microsoft.com/office/powerpoint/2010/main" val="2091008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97ED962B-9B80-47AC-959F-8AD9D5CB89E5}"/>
              </a:ext>
            </a:extLst>
          </p:cNvPr>
          <p:cNvPicPr>
            <a:picLocks noChangeAspect="1"/>
          </p:cNvPicPr>
          <p:nvPr/>
        </p:nvPicPr>
        <p:blipFill>
          <a:blip r:embed="rId2"/>
          <a:stretch>
            <a:fillRect/>
          </a:stretch>
        </p:blipFill>
        <p:spPr>
          <a:xfrm>
            <a:off x="571300" y="836712"/>
            <a:ext cx="7893273" cy="5544616"/>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980758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09E2E11A-3EFB-4D79-B1EC-186FD43D65EA}"/>
              </a:ext>
            </a:extLst>
          </p:cNvPr>
          <p:cNvPicPr>
            <a:picLocks noChangeAspect="1"/>
          </p:cNvPicPr>
          <p:nvPr/>
        </p:nvPicPr>
        <p:blipFill>
          <a:blip r:embed="rId2"/>
          <a:stretch>
            <a:fillRect/>
          </a:stretch>
        </p:blipFill>
        <p:spPr>
          <a:xfrm>
            <a:off x="1590677" y="412605"/>
            <a:ext cx="7472005" cy="6112739"/>
          </a:xfrm>
          <a:prstGeom prst="rect">
            <a:avLst/>
          </a:prstGeom>
        </p:spPr>
      </p:pic>
      <p:pic>
        <p:nvPicPr>
          <p:cNvPr id="3" name="صورة 2">
            <a:extLst>
              <a:ext uri="{FF2B5EF4-FFF2-40B4-BE49-F238E27FC236}">
                <a16:creationId xmlns:a16="http://schemas.microsoft.com/office/drawing/2014/main" id="{854A420B-24FA-47E8-ABAE-B1CEF52BD367}"/>
              </a:ext>
            </a:extLst>
          </p:cNvPr>
          <p:cNvPicPr>
            <a:picLocks noChangeAspect="1"/>
          </p:cNvPicPr>
          <p:nvPr/>
        </p:nvPicPr>
        <p:blipFill>
          <a:blip r:embed="rId3"/>
          <a:stretch>
            <a:fillRect/>
          </a:stretch>
        </p:blipFill>
        <p:spPr>
          <a:xfrm>
            <a:off x="466471" y="188640"/>
            <a:ext cx="2723809" cy="175238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254863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E28A043B-B8B3-48DE-AB51-F140F9FC09DA}"/>
              </a:ext>
            </a:extLst>
          </p:cNvPr>
          <p:cNvPicPr>
            <a:picLocks noChangeAspect="1"/>
          </p:cNvPicPr>
          <p:nvPr/>
        </p:nvPicPr>
        <p:blipFill>
          <a:blip r:embed="rId2"/>
          <a:stretch>
            <a:fillRect/>
          </a:stretch>
        </p:blipFill>
        <p:spPr>
          <a:xfrm>
            <a:off x="1058869" y="692696"/>
            <a:ext cx="7709370" cy="5688632"/>
          </a:xfrm>
          <a:prstGeom prst="rect">
            <a:avLst/>
          </a:prstGeom>
        </p:spPr>
      </p:pic>
    </p:spTree>
    <p:extLst>
      <p:ext uri="{BB962C8B-B14F-4D97-AF65-F5344CB8AC3E}">
        <p14:creationId xmlns:p14="http://schemas.microsoft.com/office/powerpoint/2010/main" val="2033842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3CFA3642-764E-4196-86F4-F39BC1977081}"/>
              </a:ext>
            </a:extLst>
          </p:cNvPr>
          <p:cNvPicPr>
            <a:picLocks noChangeAspect="1"/>
          </p:cNvPicPr>
          <p:nvPr/>
        </p:nvPicPr>
        <p:blipFill>
          <a:blip r:embed="rId2"/>
          <a:stretch>
            <a:fillRect/>
          </a:stretch>
        </p:blipFill>
        <p:spPr>
          <a:xfrm>
            <a:off x="251520" y="260648"/>
            <a:ext cx="5760640" cy="3411640"/>
          </a:xfrm>
          <a:prstGeom prst="rect">
            <a:avLst/>
          </a:prstGeom>
        </p:spPr>
      </p:pic>
      <p:pic>
        <p:nvPicPr>
          <p:cNvPr id="5" name="صورة 4">
            <a:extLst>
              <a:ext uri="{FF2B5EF4-FFF2-40B4-BE49-F238E27FC236}">
                <a16:creationId xmlns:a16="http://schemas.microsoft.com/office/drawing/2014/main" id="{EFE0BFCC-EAE3-4905-91FC-8303C12060F0}"/>
              </a:ext>
            </a:extLst>
          </p:cNvPr>
          <p:cNvPicPr>
            <a:picLocks noChangeAspect="1"/>
          </p:cNvPicPr>
          <p:nvPr/>
        </p:nvPicPr>
        <p:blipFill>
          <a:blip r:embed="rId3"/>
          <a:stretch>
            <a:fillRect/>
          </a:stretch>
        </p:blipFill>
        <p:spPr>
          <a:xfrm>
            <a:off x="4499992" y="3672288"/>
            <a:ext cx="4536329" cy="3208196"/>
          </a:xfrm>
          <a:prstGeom prst="rect">
            <a:avLst/>
          </a:prstGeom>
        </p:spPr>
      </p:pic>
      <p:pic>
        <p:nvPicPr>
          <p:cNvPr id="6" name="صورة 5">
            <a:extLst>
              <a:ext uri="{FF2B5EF4-FFF2-40B4-BE49-F238E27FC236}">
                <a16:creationId xmlns:a16="http://schemas.microsoft.com/office/drawing/2014/main" id="{956A5D18-6691-4A92-A61E-F25175D2978A}"/>
              </a:ext>
            </a:extLst>
          </p:cNvPr>
          <p:cNvPicPr>
            <a:picLocks noChangeAspect="1"/>
          </p:cNvPicPr>
          <p:nvPr/>
        </p:nvPicPr>
        <p:blipFill>
          <a:blip r:embed="rId4"/>
          <a:stretch>
            <a:fillRect/>
          </a:stretch>
        </p:blipFill>
        <p:spPr>
          <a:xfrm>
            <a:off x="395536" y="4005064"/>
            <a:ext cx="3816983" cy="138230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صورة 6">
            <a:extLst>
              <a:ext uri="{FF2B5EF4-FFF2-40B4-BE49-F238E27FC236}">
                <a16:creationId xmlns:a16="http://schemas.microsoft.com/office/drawing/2014/main" id="{682D4EB5-E044-40DE-B4F4-5209355FAF2A}"/>
              </a:ext>
            </a:extLst>
          </p:cNvPr>
          <p:cNvPicPr>
            <a:picLocks noChangeAspect="1"/>
          </p:cNvPicPr>
          <p:nvPr/>
        </p:nvPicPr>
        <p:blipFill>
          <a:blip r:embed="rId5"/>
          <a:stretch>
            <a:fillRect/>
          </a:stretch>
        </p:blipFill>
        <p:spPr>
          <a:xfrm>
            <a:off x="7116622" y="1043193"/>
            <a:ext cx="1745124" cy="1911497"/>
          </a:xfrm>
          <a:prstGeom prst="rect">
            <a:avLst/>
          </a:prstGeom>
        </p:spPr>
      </p:pic>
    </p:spTree>
    <p:extLst>
      <p:ext uri="{BB962C8B-B14F-4D97-AF65-F5344CB8AC3E}">
        <p14:creationId xmlns:p14="http://schemas.microsoft.com/office/powerpoint/2010/main" val="4157213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F169CA31-446E-4DFB-8207-6AA4A84588DD}"/>
              </a:ext>
            </a:extLst>
          </p:cNvPr>
          <p:cNvPicPr>
            <a:picLocks noChangeAspect="1"/>
          </p:cNvPicPr>
          <p:nvPr/>
        </p:nvPicPr>
        <p:blipFill>
          <a:blip r:embed="rId2"/>
          <a:stretch>
            <a:fillRect/>
          </a:stretch>
        </p:blipFill>
        <p:spPr>
          <a:xfrm>
            <a:off x="971600" y="476673"/>
            <a:ext cx="7704855" cy="6120680"/>
          </a:xfrm>
          <a:prstGeom prst="rect">
            <a:avLst/>
          </a:prstGeom>
        </p:spPr>
      </p:pic>
    </p:spTree>
    <p:extLst>
      <p:ext uri="{BB962C8B-B14F-4D97-AF65-F5344CB8AC3E}">
        <p14:creationId xmlns:p14="http://schemas.microsoft.com/office/powerpoint/2010/main" val="19158707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مشربية">
  <a:themeElements>
    <a:clrScheme name="مشربية">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مشربية">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مشربية">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779</TotalTime>
  <Words>903</Words>
  <Application>Microsoft Office PowerPoint</Application>
  <PresentationFormat>عرض على الشاشة (4:3)</PresentationFormat>
  <Paragraphs>68</Paragraphs>
  <Slides>21</Slides>
  <Notes>1</Notes>
  <HiddenSlides>0</HiddenSlides>
  <MMClips>0</MMClips>
  <ScaleCrop>false</ScaleCrop>
  <HeadingPairs>
    <vt:vector size="6" baseType="variant">
      <vt:variant>
        <vt:lpstr>الخطوط المستخدمة</vt:lpstr>
      </vt:variant>
      <vt:variant>
        <vt:i4>11</vt:i4>
      </vt:variant>
      <vt:variant>
        <vt:lpstr>نسق</vt:lpstr>
      </vt:variant>
      <vt:variant>
        <vt:i4>1</vt:i4>
      </vt:variant>
      <vt:variant>
        <vt:lpstr>عناوين الشرائح</vt:lpstr>
      </vt:variant>
      <vt:variant>
        <vt:i4>21</vt:i4>
      </vt:variant>
    </vt:vector>
  </HeadingPairs>
  <TitlesOfParts>
    <vt:vector size="33" baseType="lpstr">
      <vt:lpstr>Arial</vt:lpstr>
      <vt:lpstr>Calibri</vt:lpstr>
      <vt:lpstr>Century Schoolbook</vt:lpstr>
      <vt:lpstr>Droid Arabic Kufi</vt:lpstr>
      <vt:lpstr>HelveticaNeueBold</vt:lpstr>
      <vt:lpstr>HelveticaNeueReg</vt:lpstr>
      <vt:lpstr>Noto Kufi Arabic</vt:lpstr>
      <vt:lpstr>Rockwell Extra Bold</vt:lpstr>
      <vt:lpstr>Times New Roman</vt:lpstr>
      <vt:lpstr>Wingdings</vt:lpstr>
      <vt:lpstr>Wingdings 2</vt:lpstr>
      <vt:lpstr>مشربية</vt:lpstr>
      <vt:lpstr>عرض تقديمي في PowerPoint</vt:lpstr>
      <vt:lpstr>المشكلة الراهنة :   الابتزاز الالكتروني</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lenovo</dc:creator>
  <cp:lastModifiedBy>hp</cp:lastModifiedBy>
  <cp:revision>55</cp:revision>
  <cp:lastPrinted>2022-12-21T18:50:49Z</cp:lastPrinted>
  <dcterms:created xsi:type="dcterms:W3CDTF">2019-12-03T16:36:10Z</dcterms:created>
  <dcterms:modified xsi:type="dcterms:W3CDTF">2024-04-14T22:09:32Z</dcterms:modified>
</cp:coreProperties>
</file>